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6"/>
  </p:notesMasterIdLst>
  <p:handoutMasterIdLst>
    <p:handoutMasterId r:id="rId17"/>
  </p:handoutMasterIdLst>
  <p:sldIdLst>
    <p:sldId id="256" r:id="rId2"/>
    <p:sldId id="710" r:id="rId3"/>
    <p:sldId id="711" r:id="rId4"/>
    <p:sldId id="257" r:id="rId5"/>
    <p:sldId id="258" r:id="rId6"/>
    <p:sldId id="367" r:id="rId7"/>
    <p:sldId id="652" r:id="rId8"/>
    <p:sldId id="708" r:id="rId9"/>
    <p:sldId id="699" r:id="rId10"/>
    <p:sldId id="703" r:id="rId11"/>
    <p:sldId id="709" r:id="rId12"/>
    <p:sldId id="705" r:id="rId13"/>
    <p:sldId id="706" r:id="rId14"/>
    <p:sldId id="707" r:id="rId15"/>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EF4DA7-41B9-A2B3-1AD5-7AE5DD92DEBD}" name="Annelize McKay" initials="AM" userId="S::a520695@uad.ac.uk::e6bfc375-9910-4e36-9e74-5561478979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b Hockey" initials="R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A799"/>
    <a:srgbClr val="3CAB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00393C-FDB2-B0E0-579A-9DE8F2BDD5E9}" v="54" dt="2026-04-30T11:22:23.3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56" autoAdjust="0"/>
    <p:restoredTop sz="94674"/>
  </p:normalViewPr>
  <p:slideViewPr>
    <p:cSldViewPr snapToGrid="0" snapToObjects="1">
      <p:cViewPr varScale="1">
        <p:scale>
          <a:sx n="107" d="100"/>
          <a:sy n="107" d="100"/>
        </p:scale>
        <p:origin x="1188" y="96"/>
      </p:cViewPr>
      <p:guideLst>
        <p:guide orient="horz" pos="2387"/>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p:scale>
          <a:sx n="100" d="100"/>
          <a:sy n="100" d="100"/>
        </p:scale>
        <p:origin x="3510" y="-648"/>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01" cy="495477"/>
          </a:xfrm>
          <a:prstGeom prst="rect">
            <a:avLst/>
          </a:prstGeom>
        </p:spPr>
        <p:txBody>
          <a:bodyPr vert="horz" lIns="92375" tIns="46188" rIns="92375" bIns="46188" rtlCol="0"/>
          <a:lstStyle>
            <a:lvl1pPr algn="l">
              <a:defRPr sz="1200"/>
            </a:lvl1pPr>
          </a:lstStyle>
          <a:p>
            <a:endParaRPr lang="en-GB"/>
          </a:p>
        </p:txBody>
      </p:sp>
      <p:sp>
        <p:nvSpPr>
          <p:cNvPr id="3" name="Date Placeholder 2"/>
          <p:cNvSpPr>
            <a:spLocks noGrp="1"/>
          </p:cNvSpPr>
          <p:nvPr>
            <p:ph type="dt" sz="quarter" idx="1"/>
          </p:nvPr>
        </p:nvSpPr>
        <p:spPr>
          <a:xfrm>
            <a:off x="3849770" y="0"/>
            <a:ext cx="2946301" cy="495477"/>
          </a:xfrm>
          <a:prstGeom prst="rect">
            <a:avLst/>
          </a:prstGeom>
        </p:spPr>
        <p:txBody>
          <a:bodyPr vert="horz" lIns="92375" tIns="46188" rIns="92375" bIns="46188" rtlCol="0"/>
          <a:lstStyle>
            <a:lvl1pPr algn="r">
              <a:defRPr sz="1200"/>
            </a:lvl1pPr>
          </a:lstStyle>
          <a:p>
            <a:fld id="{E7F755D2-F32D-4183-8FBB-7E0431786D29}" type="datetimeFigureOut">
              <a:rPr lang="en-GB" smtClean="0"/>
              <a:t>25/05/2026</a:t>
            </a:fld>
            <a:endParaRPr lang="en-GB"/>
          </a:p>
        </p:txBody>
      </p:sp>
      <p:sp>
        <p:nvSpPr>
          <p:cNvPr id="4" name="Footer Placeholder 3"/>
          <p:cNvSpPr>
            <a:spLocks noGrp="1"/>
          </p:cNvSpPr>
          <p:nvPr>
            <p:ph type="ftr" sz="quarter" idx="2"/>
          </p:nvPr>
        </p:nvSpPr>
        <p:spPr>
          <a:xfrm>
            <a:off x="0" y="9377186"/>
            <a:ext cx="2946301" cy="495477"/>
          </a:xfrm>
          <a:prstGeom prst="rect">
            <a:avLst/>
          </a:prstGeom>
        </p:spPr>
        <p:txBody>
          <a:bodyPr vert="horz" lIns="92375" tIns="46188" rIns="92375" bIns="46188" rtlCol="0" anchor="b"/>
          <a:lstStyle>
            <a:lvl1pPr algn="l">
              <a:defRPr sz="1200"/>
            </a:lvl1pPr>
          </a:lstStyle>
          <a:p>
            <a:endParaRPr lang="en-GB"/>
          </a:p>
        </p:txBody>
      </p:sp>
      <p:sp>
        <p:nvSpPr>
          <p:cNvPr id="5" name="Slide Number Placeholder 4"/>
          <p:cNvSpPr>
            <a:spLocks noGrp="1"/>
          </p:cNvSpPr>
          <p:nvPr>
            <p:ph type="sldNum" sz="quarter" idx="3"/>
          </p:nvPr>
        </p:nvSpPr>
        <p:spPr>
          <a:xfrm>
            <a:off x="3849770" y="9377186"/>
            <a:ext cx="2946301" cy="495477"/>
          </a:xfrm>
          <a:prstGeom prst="rect">
            <a:avLst/>
          </a:prstGeom>
        </p:spPr>
        <p:txBody>
          <a:bodyPr vert="horz" lIns="92375" tIns="46188" rIns="92375" bIns="46188" rtlCol="0" anchor="b"/>
          <a:lstStyle>
            <a:lvl1pPr algn="r">
              <a:defRPr sz="1200"/>
            </a:lvl1pPr>
          </a:lstStyle>
          <a:p>
            <a:fld id="{EF0CAB04-2DC6-4C3D-816A-DFE65ABF5EC7}" type="slidenum">
              <a:rPr lang="en-GB" smtClean="0"/>
              <a:t>‹#›</a:t>
            </a:fld>
            <a:endParaRPr lang="en-GB"/>
          </a:p>
        </p:txBody>
      </p:sp>
    </p:spTree>
    <p:extLst>
      <p:ext uri="{BB962C8B-B14F-4D97-AF65-F5344CB8AC3E}">
        <p14:creationId xmlns:p14="http://schemas.microsoft.com/office/powerpoint/2010/main" val="10233543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01" cy="495477"/>
          </a:xfrm>
          <a:prstGeom prst="rect">
            <a:avLst/>
          </a:prstGeom>
        </p:spPr>
        <p:txBody>
          <a:bodyPr vert="horz" lIns="92375" tIns="46188" rIns="92375" bIns="46188" rtlCol="0"/>
          <a:lstStyle>
            <a:lvl1pPr algn="l">
              <a:defRPr sz="1200"/>
            </a:lvl1pPr>
          </a:lstStyle>
          <a:p>
            <a:endParaRPr lang="en-GB"/>
          </a:p>
        </p:txBody>
      </p:sp>
      <p:sp>
        <p:nvSpPr>
          <p:cNvPr id="3" name="Date Placeholder 2"/>
          <p:cNvSpPr>
            <a:spLocks noGrp="1"/>
          </p:cNvSpPr>
          <p:nvPr>
            <p:ph type="dt" idx="1"/>
          </p:nvPr>
        </p:nvSpPr>
        <p:spPr>
          <a:xfrm>
            <a:off x="3849770" y="0"/>
            <a:ext cx="2946301" cy="495477"/>
          </a:xfrm>
          <a:prstGeom prst="rect">
            <a:avLst/>
          </a:prstGeom>
        </p:spPr>
        <p:txBody>
          <a:bodyPr vert="horz" lIns="92375" tIns="46188" rIns="92375" bIns="46188" rtlCol="0"/>
          <a:lstStyle>
            <a:lvl1pPr algn="r">
              <a:defRPr sz="1200"/>
            </a:lvl1pPr>
          </a:lstStyle>
          <a:p>
            <a:fld id="{D7193CA6-DDDC-4867-A6AC-D1537B27C70F}" type="datetimeFigureOut">
              <a:rPr lang="en-GB" smtClean="0"/>
              <a:t>25/05/2026</a:t>
            </a:fld>
            <a:endParaRPr lang="en-GB"/>
          </a:p>
        </p:txBody>
      </p:sp>
      <p:sp>
        <p:nvSpPr>
          <p:cNvPr id="4" name="Slide Image Placeholder 3"/>
          <p:cNvSpPr>
            <a:spLocks noGrp="1" noRot="1" noChangeAspect="1"/>
          </p:cNvSpPr>
          <p:nvPr>
            <p:ph type="sldImg" idx="2"/>
          </p:nvPr>
        </p:nvSpPr>
        <p:spPr>
          <a:xfrm>
            <a:off x="434975" y="1233488"/>
            <a:ext cx="5927725" cy="3333750"/>
          </a:xfrm>
          <a:prstGeom prst="rect">
            <a:avLst/>
          </a:prstGeom>
          <a:noFill/>
          <a:ln w="12700">
            <a:solidFill>
              <a:prstClr val="black"/>
            </a:solidFill>
          </a:ln>
        </p:spPr>
        <p:txBody>
          <a:bodyPr vert="horz" lIns="92375" tIns="46188" rIns="92375" bIns="46188" rtlCol="0" anchor="ctr"/>
          <a:lstStyle/>
          <a:p>
            <a:endParaRPr lang="en-GB"/>
          </a:p>
        </p:txBody>
      </p:sp>
      <p:sp>
        <p:nvSpPr>
          <p:cNvPr id="5" name="Notes Placeholder 4"/>
          <p:cNvSpPr>
            <a:spLocks noGrp="1"/>
          </p:cNvSpPr>
          <p:nvPr>
            <p:ph type="body" sz="quarter" idx="3"/>
          </p:nvPr>
        </p:nvSpPr>
        <p:spPr>
          <a:xfrm>
            <a:off x="680411" y="4751129"/>
            <a:ext cx="5436856" cy="3886850"/>
          </a:xfrm>
          <a:prstGeom prst="rect">
            <a:avLst/>
          </a:prstGeom>
        </p:spPr>
        <p:txBody>
          <a:bodyPr vert="horz" lIns="92375" tIns="46188" rIns="92375" bIns="461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186"/>
            <a:ext cx="2946301" cy="495477"/>
          </a:xfrm>
          <a:prstGeom prst="rect">
            <a:avLst/>
          </a:prstGeom>
        </p:spPr>
        <p:txBody>
          <a:bodyPr vert="horz" lIns="92375" tIns="46188" rIns="92375" bIns="46188" rtlCol="0" anchor="b"/>
          <a:lstStyle>
            <a:lvl1pPr algn="l">
              <a:defRPr sz="1200"/>
            </a:lvl1pPr>
          </a:lstStyle>
          <a:p>
            <a:endParaRPr lang="en-GB"/>
          </a:p>
        </p:txBody>
      </p:sp>
      <p:sp>
        <p:nvSpPr>
          <p:cNvPr id="7" name="Slide Number Placeholder 6"/>
          <p:cNvSpPr>
            <a:spLocks noGrp="1"/>
          </p:cNvSpPr>
          <p:nvPr>
            <p:ph type="sldNum" sz="quarter" idx="5"/>
          </p:nvPr>
        </p:nvSpPr>
        <p:spPr>
          <a:xfrm>
            <a:off x="3849770" y="9377186"/>
            <a:ext cx="2946301" cy="495477"/>
          </a:xfrm>
          <a:prstGeom prst="rect">
            <a:avLst/>
          </a:prstGeom>
        </p:spPr>
        <p:txBody>
          <a:bodyPr vert="horz" lIns="92375" tIns="46188" rIns="92375" bIns="46188" rtlCol="0" anchor="b"/>
          <a:lstStyle>
            <a:lvl1pPr algn="r">
              <a:defRPr sz="1200"/>
            </a:lvl1pPr>
          </a:lstStyle>
          <a:p>
            <a:fld id="{131B04D6-CE5F-40AB-AC2A-EB34B9FD5E19}" type="slidenum">
              <a:rPr lang="en-GB" smtClean="0"/>
              <a:t>‹#›</a:t>
            </a:fld>
            <a:endParaRPr lang="en-GB"/>
          </a:p>
        </p:txBody>
      </p:sp>
    </p:spTree>
    <p:extLst>
      <p:ext uri="{BB962C8B-B14F-4D97-AF65-F5344CB8AC3E}">
        <p14:creationId xmlns:p14="http://schemas.microsoft.com/office/powerpoint/2010/main" val="3552444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Title and Content">
    <p:bg>
      <p:bgPr>
        <a:solidFill>
          <a:srgbClr val="3CABA4"/>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5589917"/>
            <a:ext cx="5269301" cy="612000"/>
          </a:xfrm>
          <a:prstGeom prst="rect">
            <a:avLst/>
          </a:prstGeom>
        </p:spPr>
        <p:txBody>
          <a:bodyPr>
            <a:normAutofit/>
          </a:bodyPr>
          <a:lstStyle>
            <a:lvl1pPr marL="0" indent="0">
              <a:buNone/>
              <a:defRPr sz="2000">
                <a:solidFill>
                  <a:schemeClr val="bg1"/>
                </a:solidFill>
                <a:latin typeface="Avenir Medium"/>
              </a:defRPr>
            </a:lvl1pPr>
            <a:lvl2pPr>
              <a:defRPr sz="2000">
                <a:solidFill>
                  <a:schemeClr val="bg1"/>
                </a:solidFill>
                <a:latin typeface="Avenir Medium"/>
              </a:defRPr>
            </a:lvl2pPr>
            <a:lvl3pPr>
              <a:defRPr sz="1800">
                <a:solidFill>
                  <a:schemeClr val="bg1"/>
                </a:solidFill>
                <a:latin typeface="Avenir Medium"/>
              </a:defRPr>
            </a:lvl3pPr>
            <a:lvl4pPr>
              <a:defRPr sz="1600">
                <a:solidFill>
                  <a:schemeClr val="bg1"/>
                </a:solidFill>
                <a:latin typeface="Avenir Medium"/>
              </a:defRPr>
            </a:lvl4pPr>
            <a:lvl5pPr>
              <a:defRPr sz="1400">
                <a:solidFill>
                  <a:schemeClr val="bg1"/>
                </a:solidFill>
                <a:latin typeface="Avenir Medium"/>
              </a:defRPr>
            </a:lvl5pPr>
          </a:lstStyle>
          <a:p>
            <a:pPr lvl="0"/>
            <a:r>
              <a:rPr lang="en-US" dirty="0"/>
              <a:t>Click to edit Master text styles</a:t>
            </a:r>
          </a:p>
        </p:txBody>
      </p:sp>
      <p:sp>
        <p:nvSpPr>
          <p:cNvPr id="5" name="Title 1"/>
          <p:cNvSpPr>
            <a:spLocks noGrp="1"/>
          </p:cNvSpPr>
          <p:nvPr>
            <p:ph type="title"/>
          </p:nvPr>
        </p:nvSpPr>
        <p:spPr>
          <a:xfrm>
            <a:off x="838200" y="3726611"/>
            <a:ext cx="5269301" cy="1440000"/>
          </a:xfrm>
          <a:prstGeom prst="rect">
            <a:avLst/>
          </a:prstGeom>
        </p:spPr>
        <p:txBody>
          <a:bodyPr anchor="b" anchorCtr="0">
            <a:noAutofit/>
          </a:bodyPr>
          <a:lstStyle>
            <a:lvl1pPr>
              <a:defRPr sz="3200" b="1">
                <a:solidFill>
                  <a:schemeClr val="bg1"/>
                </a:solidFill>
                <a:latin typeface="Avenir Heavy"/>
              </a:defRPr>
            </a:lvl1pPr>
          </a:lstStyle>
          <a:p>
            <a:r>
              <a:rPr lang="en-US"/>
              <a:t>Click to edit Master title style</a:t>
            </a:r>
            <a:endParaRPr lang="en-US" dirty="0"/>
          </a:p>
        </p:txBody>
      </p:sp>
      <p:cxnSp>
        <p:nvCxnSpPr>
          <p:cNvPr id="4" name="Straight Connector 3"/>
          <p:cNvCxnSpPr/>
          <p:nvPr userDrawn="1"/>
        </p:nvCxnSpPr>
        <p:spPr>
          <a:xfrm>
            <a:off x="992567" y="5378037"/>
            <a:ext cx="90311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496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hasCustomPrompt="1"/>
          </p:nvPr>
        </p:nvSpPr>
        <p:spPr>
          <a:xfrm>
            <a:off x="838200" y="1420187"/>
            <a:ext cx="10515600" cy="4885722"/>
          </a:xfrm>
          <a:prstGeom prst="rect">
            <a:avLst/>
          </a:prstGeom>
        </p:spPr>
        <p:txBody>
          <a:bodyPr vert="eaVert"/>
          <a:lstStyle>
            <a:lvl1pPr>
              <a:defRPr sz="2400">
                <a:solidFill>
                  <a:schemeClr val="tx1"/>
                </a:solidFill>
                <a:latin typeface="Avenir Medium"/>
              </a:defRPr>
            </a:lvl1pPr>
            <a:lvl2pPr>
              <a:defRPr sz="2000">
                <a:solidFill>
                  <a:schemeClr val="tx1"/>
                </a:solidFill>
                <a:latin typeface="Avenir Medium"/>
              </a:defRPr>
            </a:lvl2pPr>
            <a:lvl3pPr>
              <a:defRPr sz="1800">
                <a:solidFill>
                  <a:schemeClr val="tx1"/>
                </a:solidFill>
                <a:latin typeface="Avenir Medium"/>
              </a:defRPr>
            </a:lvl3pPr>
            <a:lvl4pPr>
              <a:defRPr sz="1600">
                <a:solidFill>
                  <a:schemeClr val="tx1"/>
                </a:solidFill>
                <a:latin typeface="Avenir Medium"/>
              </a:defRPr>
            </a:lvl4pPr>
            <a:lvl5pPr>
              <a:defRPr sz="16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itle 1"/>
          <p:cNvSpPr>
            <a:spLocks noGrp="1"/>
          </p:cNvSpPr>
          <p:nvPr>
            <p:ph type="title"/>
          </p:nvPr>
        </p:nvSpPr>
        <p:spPr>
          <a:xfrm>
            <a:off x="3799328" y="271800"/>
            <a:ext cx="8064000" cy="576000"/>
          </a:xfrm>
          <a:prstGeom prst="rect">
            <a:avLst/>
          </a:prstGeom>
        </p:spPr>
        <p:txBody>
          <a:bodyPr anchor="ctr" anchorCtr="0">
            <a:noAutofit/>
          </a:bodyPr>
          <a:lstStyle>
            <a:lvl1pPr>
              <a:defRPr sz="2800" b="1">
                <a:solidFill>
                  <a:srgbClr val="3CABA4"/>
                </a:solidFill>
                <a:latin typeface="Avenir Heavy"/>
              </a:defRPr>
            </a:lvl1pPr>
          </a:lstStyle>
          <a:p>
            <a:r>
              <a:rPr lang="en-US"/>
              <a:t>Click to edit Master title style</a:t>
            </a:r>
            <a:endParaRPr lang="en-US" dirty="0"/>
          </a:p>
        </p:txBody>
      </p:sp>
    </p:spTree>
    <p:extLst>
      <p:ext uri="{BB962C8B-B14F-4D97-AF65-F5344CB8AC3E}">
        <p14:creationId xmlns:p14="http://schemas.microsoft.com/office/powerpoint/2010/main" val="991979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5027" y="1420187"/>
            <a:ext cx="2048773" cy="4885722"/>
          </a:xfrm>
          <a:prstGeom prst="rect">
            <a:avLst/>
          </a:prstGeom>
        </p:spPr>
        <p:txBody>
          <a:bodyPr vert="eaVert"/>
          <a:lstStyle>
            <a:lvl1pPr>
              <a:defRPr sz="2800" b="1">
                <a:solidFill>
                  <a:srgbClr val="3CABA4"/>
                </a:solidFill>
                <a:latin typeface="Avenir Heavy"/>
              </a:defRPr>
            </a:lvl1pPr>
          </a:lstStyle>
          <a:p>
            <a:r>
              <a:rPr lang="en-US"/>
              <a:t>Click to edit Master title style</a:t>
            </a:r>
            <a:endParaRPr lang="en-US" dirty="0"/>
          </a:p>
        </p:txBody>
      </p:sp>
      <p:sp>
        <p:nvSpPr>
          <p:cNvPr id="7" name="Vertical Text Placeholder 2"/>
          <p:cNvSpPr>
            <a:spLocks noGrp="1"/>
          </p:cNvSpPr>
          <p:nvPr>
            <p:ph type="body" orient="vert" idx="1" hasCustomPrompt="1"/>
          </p:nvPr>
        </p:nvSpPr>
        <p:spPr>
          <a:xfrm>
            <a:off x="838200" y="1420187"/>
            <a:ext cx="8133272" cy="4885722"/>
          </a:xfrm>
          <a:prstGeom prst="rect">
            <a:avLst/>
          </a:prstGeom>
        </p:spPr>
        <p:txBody>
          <a:bodyPr vert="eaVert"/>
          <a:lstStyle>
            <a:lvl1pPr>
              <a:defRPr sz="2400">
                <a:solidFill>
                  <a:schemeClr val="tx1"/>
                </a:solidFill>
                <a:latin typeface="Avenir Medium"/>
              </a:defRPr>
            </a:lvl1pPr>
            <a:lvl2pPr>
              <a:defRPr sz="2000">
                <a:solidFill>
                  <a:schemeClr val="tx1"/>
                </a:solidFill>
                <a:latin typeface="Avenir Medium"/>
              </a:defRPr>
            </a:lvl2pPr>
            <a:lvl3pPr>
              <a:defRPr sz="1800">
                <a:solidFill>
                  <a:schemeClr val="tx1"/>
                </a:solidFill>
                <a:latin typeface="Avenir Medium"/>
              </a:defRPr>
            </a:lvl3pPr>
            <a:lvl4pPr>
              <a:defRPr sz="1600">
                <a:solidFill>
                  <a:schemeClr val="tx1"/>
                </a:solidFill>
                <a:latin typeface="Avenir Medium"/>
              </a:defRPr>
            </a:lvl4pPr>
            <a:lvl5pPr>
              <a:defRPr sz="16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971538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8548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480573"/>
            <a:ext cx="10515600" cy="4705586"/>
          </a:xfrm>
          <a:prstGeom prst="rect">
            <a:avLst/>
          </a:prstGeom>
        </p:spPr>
        <p:txBody>
          <a:bodyPr>
            <a:normAutofit/>
          </a:bodyPr>
          <a:lstStyle>
            <a:lvl1pPr>
              <a:defRPr sz="2400">
                <a:solidFill>
                  <a:schemeClr val="tx1"/>
                </a:solidFill>
                <a:latin typeface="Avenir Medium"/>
              </a:defRPr>
            </a:lvl1pPr>
            <a:lvl2pPr>
              <a:defRPr sz="2000">
                <a:solidFill>
                  <a:schemeClr val="tx1"/>
                </a:solidFill>
                <a:latin typeface="Avenir Medium"/>
              </a:defRPr>
            </a:lvl2pPr>
            <a:lvl3pPr>
              <a:defRPr sz="1800">
                <a:solidFill>
                  <a:schemeClr val="tx1"/>
                </a:solidFill>
                <a:latin typeface="Avenir Medium"/>
              </a:defRPr>
            </a:lvl3pPr>
            <a:lvl4pPr>
              <a:defRPr sz="1600">
                <a:solidFill>
                  <a:schemeClr val="tx1"/>
                </a:solidFill>
                <a:latin typeface="Avenir Medium"/>
              </a:defRPr>
            </a:lvl4pPr>
            <a:lvl5pPr>
              <a:defRPr sz="14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itle 1"/>
          <p:cNvSpPr>
            <a:spLocks noGrp="1"/>
          </p:cNvSpPr>
          <p:nvPr>
            <p:ph type="title"/>
          </p:nvPr>
        </p:nvSpPr>
        <p:spPr>
          <a:xfrm>
            <a:off x="3799328" y="271800"/>
            <a:ext cx="8064000" cy="576000"/>
          </a:xfrm>
          <a:prstGeom prst="rect">
            <a:avLst/>
          </a:prstGeom>
        </p:spPr>
        <p:txBody>
          <a:bodyPr anchor="ctr" anchorCtr="0">
            <a:noAutofit/>
          </a:bodyPr>
          <a:lstStyle>
            <a:lvl1pPr>
              <a:defRPr sz="2800" b="1">
                <a:solidFill>
                  <a:srgbClr val="3CABA4"/>
                </a:solidFill>
                <a:latin typeface="Avenir Heavy"/>
              </a:defRPr>
            </a:lvl1pPr>
          </a:lstStyle>
          <a:p>
            <a:r>
              <a:rPr lang="en-US"/>
              <a:t>Click to edit Master title style</a:t>
            </a:r>
            <a:endParaRPr lang="en-US" dirty="0"/>
          </a:p>
        </p:txBody>
      </p:sp>
    </p:spTree>
    <p:extLst>
      <p:ext uri="{BB962C8B-B14F-4D97-AF65-F5344CB8AC3E}">
        <p14:creationId xmlns:p14="http://schemas.microsoft.com/office/powerpoint/2010/main" val="310294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1" y="1480573"/>
            <a:ext cx="5062268" cy="4705586"/>
          </a:xfrm>
          <a:prstGeom prst="rect">
            <a:avLst/>
          </a:prstGeom>
        </p:spPr>
        <p:txBody>
          <a:bodyPr>
            <a:normAutofit/>
          </a:bodyPr>
          <a:lstStyle>
            <a:lvl1pPr>
              <a:defRPr sz="2000">
                <a:solidFill>
                  <a:schemeClr val="tx1"/>
                </a:solidFill>
                <a:latin typeface="Avenir Medium"/>
              </a:defRPr>
            </a:lvl1pPr>
            <a:lvl2pPr>
              <a:defRPr sz="1800">
                <a:solidFill>
                  <a:schemeClr val="tx1"/>
                </a:solidFill>
                <a:latin typeface="Avenir Medium"/>
              </a:defRPr>
            </a:lvl2pPr>
            <a:lvl3pPr>
              <a:defRPr sz="1600">
                <a:solidFill>
                  <a:schemeClr val="tx1"/>
                </a:solidFill>
                <a:latin typeface="Avenir Medium"/>
              </a:defRPr>
            </a:lvl3pPr>
            <a:lvl4pPr>
              <a:defRPr sz="1400">
                <a:solidFill>
                  <a:schemeClr val="tx1"/>
                </a:solidFill>
                <a:latin typeface="Avenir Medium"/>
              </a:defRPr>
            </a:lvl4pPr>
            <a:lvl5pPr>
              <a:defRPr sz="12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2"/>
          <p:cNvSpPr>
            <a:spLocks noGrp="1"/>
          </p:cNvSpPr>
          <p:nvPr>
            <p:ph idx="10" hasCustomPrompt="1"/>
          </p:nvPr>
        </p:nvSpPr>
        <p:spPr>
          <a:xfrm>
            <a:off x="6297746" y="1486328"/>
            <a:ext cx="5062268" cy="4705586"/>
          </a:xfrm>
          <a:prstGeom prst="rect">
            <a:avLst/>
          </a:prstGeom>
        </p:spPr>
        <p:txBody>
          <a:bodyPr>
            <a:normAutofit/>
          </a:bodyPr>
          <a:lstStyle>
            <a:lvl1pPr>
              <a:defRPr sz="2000">
                <a:solidFill>
                  <a:schemeClr val="tx1"/>
                </a:solidFill>
                <a:latin typeface="Avenir Medium"/>
              </a:defRPr>
            </a:lvl1pPr>
            <a:lvl2pPr>
              <a:defRPr sz="1800">
                <a:solidFill>
                  <a:schemeClr val="tx1"/>
                </a:solidFill>
                <a:latin typeface="Avenir Medium"/>
              </a:defRPr>
            </a:lvl2pPr>
            <a:lvl3pPr>
              <a:defRPr sz="1600">
                <a:solidFill>
                  <a:schemeClr val="tx1"/>
                </a:solidFill>
                <a:latin typeface="Avenir Medium"/>
              </a:defRPr>
            </a:lvl3pPr>
            <a:lvl4pPr>
              <a:defRPr sz="1400">
                <a:solidFill>
                  <a:schemeClr val="tx1"/>
                </a:solidFill>
                <a:latin typeface="Avenir Medium"/>
              </a:defRPr>
            </a:lvl4pPr>
            <a:lvl5pPr>
              <a:defRPr sz="12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3799328" y="271800"/>
            <a:ext cx="8064000" cy="576000"/>
          </a:xfrm>
          <a:prstGeom prst="rect">
            <a:avLst/>
          </a:prstGeom>
        </p:spPr>
        <p:txBody>
          <a:bodyPr anchor="ctr" anchorCtr="0">
            <a:noAutofit/>
          </a:bodyPr>
          <a:lstStyle>
            <a:lvl1pPr>
              <a:defRPr sz="2800" b="1">
                <a:solidFill>
                  <a:srgbClr val="3CABA4"/>
                </a:solidFill>
                <a:latin typeface="Avenir Heavy"/>
              </a:defRPr>
            </a:lvl1pPr>
          </a:lstStyle>
          <a:p>
            <a:r>
              <a:rPr lang="en-US"/>
              <a:t>Click to edit Master title style</a:t>
            </a:r>
            <a:endParaRPr lang="en-US" dirty="0"/>
          </a:p>
        </p:txBody>
      </p:sp>
    </p:spTree>
    <p:extLst>
      <p:ext uri="{BB962C8B-B14F-4D97-AF65-F5344CB8AC3E}">
        <p14:creationId xmlns:p14="http://schemas.microsoft.com/office/powerpoint/2010/main" val="1694316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1" y="2294626"/>
            <a:ext cx="5062268" cy="3871716"/>
          </a:xfrm>
          <a:prstGeom prst="rect">
            <a:avLst/>
          </a:prstGeom>
        </p:spPr>
        <p:txBody>
          <a:bodyPr>
            <a:normAutofit/>
          </a:bodyPr>
          <a:lstStyle>
            <a:lvl1pPr>
              <a:defRPr sz="2000">
                <a:solidFill>
                  <a:schemeClr val="tx1"/>
                </a:solidFill>
                <a:latin typeface="Avenir Medium"/>
              </a:defRPr>
            </a:lvl1pPr>
            <a:lvl2pPr>
              <a:defRPr sz="1800">
                <a:solidFill>
                  <a:schemeClr val="tx1"/>
                </a:solidFill>
                <a:latin typeface="Avenir Medium"/>
              </a:defRPr>
            </a:lvl2pPr>
            <a:lvl3pPr>
              <a:defRPr sz="1600">
                <a:solidFill>
                  <a:schemeClr val="tx1"/>
                </a:solidFill>
                <a:latin typeface="Avenir Medium"/>
              </a:defRPr>
            </a:lvl3pPr>
            <a:lvl4pPr>
              <a:defRPr sz="1400">
                <a:solidFill>
                  <a:schemeClr val="tx1"/>
                </a:solidFill>
                <a:latin typeface="Avenir Medium"/>
              </a:defRPr>
            </a:lvl4pPr>
            <a:lvl5pPr>
              <a:defRPr sz="12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2"/>
          <p:cNvSpPr>
            <a:spLocks noGrp="1"/>
          </p:cNvSpPr>
          <p:nvPr>
            <p:ph idx="10" hasCustomPrompt="1"/>
          </p:nvPr>
        </p:nvSpPr>
        <p:spPr>
          <a:xfrm>
            <a:off x="6297746" y="2294626"/>
            <a:ext cx="5062268" cy="3897288"/>
          </a:xfrm>
          <a:prstGeom prst="rect">
            <a:avLst/>
          </a:prstGeom>
        </p:spPr>
        <p:txBody>
          <a:bodyPr>
            <a:normAutofit/>
          </a:bodyPr>
          <a:lstStyle>
            <a:lvl1pPr>
              <a:defRPr sz="2000">
                <a:solidFill>
                  <a:schemeClr val="tx1"/>
                </a:solidFill>
                <a:latin typeface="Avenir Medium"/>
              </a:defRPr>
            </a:lvl1pPr>
            <a:lvl2pPr>
              <a:defRPr sz="1800">
                <a:solidFill>
                  <a:schemeClr val="tx1"/>
                </a:solidFill>
                <a:latin typeface="Avenir Medium"/>
              </a:defRPr>
            </a:lvl2pPr>
            <a:lvl3pPr>
              <a:defRPr sz="1600">
                <a:solidFill>
                  <a:schemeClr val="tx1"/>
                </a:solidFill>
                <a:latin typeface="Avenir Medium"/>
              </a:defRPr>
            </a:lvl3pPr>
            <a:lvl4pPr>
              <a:defRPr sz="1400">
                <a:solidFill>
                  <a:schemeClr val="tx1"/>
                </a:solidFill>
                <a:latin typeface="Avenir Medium"/>
              </a:defRPr>
            </a:lvl4pPr>
            <a:lvl5pPr>
              <a:defRPr sz="1200">
                <a:solidFill>
                  <a:srgbClr val="3CABA4"/>
                </a:solidFill>
                <a:latin typeface="Avenir Medium"/>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itle 1"/>
          <p:cNvSpPr>
            <a:spLocks noGrp="1"/>
          </p:cNvSpPr>
          <p:nvPr>
            <p:ph type="title"/>
          </p:nvPr>
        </p:nvSpPr>
        <p:spPr>
          <a:xfrm>
            <a:off x="3799328" y="271800"/>
            <a:ext cx="8064000" cy="576000"/>
          </a:xfrm>
          <a:prstGeom prst="rect">
            <a:avLst/>
          </a:prstGeom>
        </p:spPr>
        <p:txBody>
          <a:bodyPr anchor="ctr" anchorCtr="0">
            <a:noAutofit/>
          </a:bodyPr>
          <a:lstStyle>
            <a:lvl1pPr>
              <a:defRPr sz="2800" b="1">
                <a:solidFill>
                  <a:srgbClr val="3CABA4"/>
                </a:solidFill>
                <a:latin typeface="Avenir Heavy"/>
              </a:defRPr>
            </a:lvl1pPr>
          </a:lstStyle>
          <a:p>
            <a:r>
              <a:rPr lang="en-US"/>
              <a:t>Click to edit Master title style</a:t>
            </a:r>
            <a:endParaRPr lang="en-US" dirty="0"/>
          </a:p>
        </p:txBody>
      </p:sp>
      <p:sp>
        <p:nvSpPr>
          <p:cNvPr id="7" name="Text Placeholder 2"/>
          <p:cNvSpPr>
            <a:spLocks noGrp="1"/>
          </p:cNvSpPr>
          <p:nvPr>
            <p:ph type="body" idx="11" hasCustomPrompt="1"/>
          </p:nvPr>
        </p:nvSpPr>
        <p:spPr>
          <a:xfrm>
            <a:off x="839790" y="1482760"/>
            <a:ext cx="5060679" cy="720000"/>
          </a:xfrm>
          <a:prstGeom prst="rect">
            <a:avLst/>
          </a:prstGeom>
        </p:spPr>
        <p:txBody>
          <a:bodyPr anchor="t" anchorCtr="0"/>
          <a:lstStyle>
            <a:lvl1pPr marL="0" indent="0">
              <a:buNone/>
              <a:defRPr sz="2400" b="1">
                <a:solidFill>
                  <a:srgbClr val="3CABA4"/>
                </a:solidFill>
                <a:latin typeface="Avenir 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2"/>
          <p:cNvSpPr>
            <a:spLocks noGrp="1"/>
          </p:cNvSpPr>
          <p:nvPr>
            <p:ph type="body" idx="12" hasCustomPrompt="1"/>
          </p:nvPr>
        </p:nvSpPr>
        <p:spPr>
          <a:xfrm>
            <a:off x="6299335" y="1482760"/>
            <a:ext cx="5060679" cy="720000"/>
          </a:xfrm>
          <a:prstGeom prst="rect">
            <a:avLst/>
          </a:prstGeom>
        </p:spPr>
        <p:txBody>
          <a:bodyPr anchor="t" anchorCtr="0"/>
          <a:lstStyle>
            <a:lvl1pPr marL="0" indent="0">
              <a:buNone/>
              <a:defRPr sz="2400" b="1">
                <a:solidFill>
                  <a:srgbClr val="3CABA4"/>
                </a:solidFill>
                <a:latin typeface="Avenir Medium"/>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6172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99328" y="271800"/>
            <a:ext cx="8064000" cy="576000"/>
          </a:xfrm>
          <a:prstGeom prst="rect">
            <a:avLst/>
          </a:prstGeom>
        </p:spPr>
        <p:txBody>
          <a:bodyPr anchor="ctr" anchorCtr="0">
            <a:noAutofit/>
          </a:bodyPr>
          <a:lstStyle>
            <a:lvl1pPr>
              <a:defRPr sz="2800" b="1">
                <a:solidFill>
                  <a:srgbClr val="3CABA4"/>
                </a:solidFill>
                <a:latin typeface="Avenir Heavy"/>
              </a:defRPr>
            </a:lvl1pPr>
          </a:lstStyle>
          <a:p>
            <a:r>
              <a:rPr lang="en-US"/>
              <a:t>Click to edit Master title style</a:t>
            </a:r>
            <a:endParaRPr lang="en-US" dirty="0"/>
          </a:p>
        </p:txBody>
      </p:sp>
    </p:spTree>
    <p:extLst>
      <p:ext uri="{BB962C8B-B14F-4D97-AF65-F5344CB8AC3E}">
        <p14:creationId xmlns:p14="http://schemas.microsoft.com/office/powerpoint/2010/main" val="2094119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TextBox 12"/>
          <p:cNvSpPr txBox="1"/>
          <p:nvPr userDrawn="1"/>
        </p:nvSpPr>
        <p:spPr>
          <a:xfrm>
            <a:off x="914399" y="5700890"/>
            <a:ext cx="6129868" cy="307777"/>
          </a:xfrm>
          <a:prstGeom prst="rect">
            <a:avLst/>
          </a:prstGeom>
          <a:noFill/>
        </p:spPr>
        <p:txBody>
          <a:bodyPr wrap="square" rtlCol="0">
            <a:spAutoFit/>
          </a:bodyPr>
          <a:lstStyle/>
          <a:p>
            <a:r>
              <a:rPr lang="en-US" sz="1400">
                <a:solidFill>
                  <a:schemeClr val="bg1"/>
                </a:solidFill>
                <a:latin typeface="Avenir Medium" charset="0"/>
                <a:ea typeface="Avenir Medium" charset="0"/>
                <a:cs typeface="Avenir Medium" charset="0"/>
              </a:rPr>
              <a:t>Name </a:t>
            </a:r>
            <a:r>
              <a:rPr lang="en-US" sz="1400" dirty="0">
                <a:solidFill>
                  <a:schemeClr val="bg1"/>
                </a:solidFill>
                <a:latin typeface="Avenir Medium" charset="0"/>
                <a:ea typeface="Avenir Medium" charset="0"/>
                <a:cs typeface="Avenir Medium" charset="0"/>
              </a:rPr>
              <a:t>and date</a:t>
            </a:r>
          </a:p>
        </p:txBody>
      </p:sp>
      <p:cxnSp>
        <p:nvCxnSpPr>
          <p:cNvPr id="14" name="Straight Connector 13"/>
          <p:cNvCxnSpPr/>
          <p:nvPr userDrawn="1"/>
        </p:nvCxnSpPr>
        <p:spPr>
          <a:xfrm>
            <a:off x="1038578" y="5438420"/>
            <a:ext cx="903111"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12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Title 1"/>
          <p:cNvSpPr>
            <a:spLocks noGrp="1"/>
          </p:cNvSpPr>
          <p:nvPr>
            <p:ph type="title"/>
          </p:nvPr>
        </p:nvSpPr>
        <p:spPr>
          <a:xfrm>
            <a:off x="838200" y="1997083"/>
            <a:ext cx="10560000" cy="2520000"/>
          </a:xfrm>
          <a:prstGeom prst="rect">
            <a:avLst/>
          </a:prstGeom>
        </p:spPr>
        <p:txBody>
          <a:bodyPr anchor="ctr" anchorCtr="0">
            <a:noAutofit/>
          </a:bodyPr>
          <a:lstStyle>
            <a:lvl1pPr algn="ctr">
              <a:defRPr sz="3200" b="1">
                <a:solidFill>
                  <a:srgbClr val="3CABA4"/>
                </a:solidFill>
                <a:latin typeface="Avenir Heavy"/>
              </a:defRPr>
            </a:lvl1pPr>
          </a:lstStyle>
          <a:p>
            <a:r>
              <a:rPr lang="en-US"/>
              <a:t>Click to edit Master title style</a:t>
            </a:r>
            <a:endParaRPr lang="en-US" dirty="0"/>
          </a:p>
        </p:txBody>
      </p:sp>
      <p:sp>
        <p:nvSpPr>
          <p:cNvPr id="4" name="Text Placeholder 2"/>
          <p:cNvSpPr>
            <a:spLocks noGrp="1"/>
          </p:cNvSpPr>
          <p:nvPr>
            <p:ph type="body" idx="11" hasCustomPrompt="1"/>
          </p:nvPr>
        </p:nvSpPr>
        <p:spPr>
          <a:xfrm>
            <a:off x="839789" y="4735902"/>
            <a:ext cx="10558411" cy="1430440"/>
          </a:xfrm>
          <a:prstGeom prst="rect">
            <a:avLst/>
          </a:prstGeom>
        </p:spPr>
        <p:txBody>
          <a:bodyPr anchor="ctr" anchorCtr="0"/>
          <a:lstStyle>
            <a:lvl1pPr marL="0" indent="0" algn="ctr">
              <a:buNone/>
              <a:defRPr sz="1800" b="0">
                <a:solidFill>
                  <a:srgbClr val="3CABA4"/>
                </a:solidFill>
                <a:latin typeface="Avenir Heavy"/>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426529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148684" y="1482761"/>
            <a:ext cx="6172200" cy="4683582"/>
          </a:xfrm>
          <a:prstGeom prst="rect">
            <a:avLst/>
          </a:prstGeom>
        </p:spPr>
        <p:txBody>
          <a:bodyPr/>
          <a:lstStyle>
            <a:lvl1pPr>
              <a:defRPr sz="2400">
                <a:solidFill>
                  <a:schemeClr val="tx1"/>
                </a:solidFill>
                <a:latin typeface="Avenir Medium"/>
              </a:defRPr>
            </a:lvl1pPr>
            <a:lvl2pPr>
              <a:defRPr sz="2000">
                <a:solidFill>
                  <a:schemeClr val="tx1"/>
                </a:solidFill>
                <a:latin typeface="Avenir Medium"/>
              </a:defRPr>
            </a:lvl2pPr>
            <a:lvl3pPr>
              <a:defRPr sz="1800">
                <a:solidFill>
                  <a:schemeClr val="tx1"/>
                </a:solidFill>
                <a:latin typeface="Avenir Medium"/>
              </a:defRPr>
            </a:lvl3pPr>
            <a:lvl4pPr>
              <a:defRPr sz="1600">
                <a:solidFill>
                  <a:schemeClr val="tx1"/>
                </a:solidFill>
                <a:latin typeface="Avenir Medium"/>
              </a:defRPr>
            </a:lvl4pPr>
            <a:lvl5pPr>
              <a:defRPr sz="1600">
                <a:solidFill>
                  <a:srgbClr val="3CABA4"/>
                </a:solidFill>
                <a:latin typeface="Avenir Medium"/>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2" name="Title 1"/>
          <p:cNvSpPr>
            <a:spLocks noGrp="1"/>
          </p:cNvSpPr>
          <p:nvPr>
            <p:ph type="title"/>
          </p:nvPr>
        </p:nvSpPr>
        <p:spPr>
          <a:xfrm>
            <a:off x="810295" y="1482761"/>
            <a:ext cx="4032000" cy="975767"/>
          </a:xfrm>
          <a:prstGeom prst="rect">
            <a:avLst/>
          </a:prstGeom>
        </p:spPr>
        <p:txBody>
          <a:bodyPr anchor="t" anchorCtr="0">
            <a:noAutofit/>
          </a:bodyPr>
          <a:lstStyle>
            <a:lvl1pPr>
              <a:defRPr sz="2400" b="1">
                <a:solidFill>
                  <a:srgbClr val="3CABA4"/>
                </a:solidFill>
                <a:latin typeface="Avenir Heavy"/>
              </a:defRPr>
            </a:lvl1pPr>
          </a:lstStyle>
          <a:p>
            <a:r>
              <a:rPr lang="en-US"/>
              <a:t>Click to edit Master title style</a:t>
            </a:r>
            <a:endParaRPr lang="en-US" dirty="0"/>
          </a:p>
        </p:txBody>
      </p:sp>
      <p:sp>
        <p:nvSpPr>
          <p:cNvPr id="13" name="Text Placeholder 2"/>
          <p:cNvSpPr>
            <a:spLocks noGrp="1"/>
          </p:cNvSpPr>
          <p:nvPr>
            <p:ph type="body" idx="11" hasCustomPrompt="1"/>
          </p:nvPr>
        </p:nvSpPr>
        <p:spPr>
          <a:xfrm>
            <a:off x="839790" y="2638696"/>
            <a:ext cx="4002505" cy="3527647"/>
          </a:xfrm>
          <a:prstGeom prst="rect">
            <a:avLst/>
          </a:prstGeom>
        </p:spPr>
        <p:txBody>
          <a:bodyPr anchor="t" anchorCtr="0"/>
          <a:lstStyle>
            <a:lvl1pPr marL="0" indent="0">
              <a:buNone/>
              <a:defRPr sz="1800" b="0">
                <a:solidFill>
                  <a:schemeClr val="tx1"/>
                </a:solidFill>
                <a:latin typeface="Avenir Heavy"/>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283425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48684" y="1482760"/>
            <a:ext cx="6172200" cy="4683582"/>
          </a:xfrm>
          <a:prstGeom prst="rect">
            <a:avLst/>
          </a:prstGeom>
        </p:spPr>
        <p:txBody>
          <a:bodyPr/>
          <a:lstStyle>
            <a:lvl1pPr marL="0" indent="0">
              <a:buNone/>
              <a:defRPr lang="en-US" sz="2400" dirty="0">
                <a:solidFill>
                  <a:schemeClr val="tx1"/>
                </a:solidFill>
                <a:latin typeface="Avenir Medium"/>
              </a:defRPr>
            </a:lvl1pPr>
          </a:lstStyle>
          <a:p>
            <a:pPr lvl="0"/>
            <a:r>
              <a:rPr lang="en-US"/>
              <a:t>Click icon to add picture</a:t>
            </a:r>
            <a:endParaRPr lang="en-US" dirty="0"/>
          </a:p>
        </p:txBody>
      </p:sp>
      <p:sp>
        <p:nvSpPr>
          <p:cNvPr id="8" name="Title 1"/>
          <p:cNvSpPr>
            <a:spLocks noGrp="1"/>
          </p:cNvSpPr>
          <p:nvPr>
            <p:ph type="title"/>
          </p:nvPr>
        </p:nvSpPr>
        <p:spPr>
          <a:xfrm>
            <a:off x="810295" y="1482761"/>
            <a:ext cx="4032000" cy="975767"/>
          </a:xfrm>
          <a:prstGeom prst="rect">
            <a:avLst/>
          </a:prstGeom>
        </p:spPr>
        <p:txBody>
          <a:bodyPr anchor="t" anchorCtr="0">
            <a:noAutofit/>
          </a:bodyPr>
          <a:lstStyle>
            <a:lvl1pPr>
              <a:defRPr sz="2400" b="1">
                <a:solidFill>
                  <a:srgbClr val="3CABA4"/>
                </a:solidFill>
                <a:latin typeface="Avenir Heavy"/>
              </a:defRPr>
            </a:lvl1pPr>
          </a:lstStyle>
          <a:p>
            <a:r>
              <a:rPr lang="en-US"/>
              <a:t>Click to edit Master title style</a:t>
            </a:r>
            <a:endParaRPr lang="en-US" dirty="0"/>
          </a:p>
        </p:txBody>
      </p:sp>
      <p:sp>
        <p:nvSpPr>
          <p:cNvPr id="9" name="Text Placeholder 2"/>
          <p:cNvSpPr>
            <a:spLocks noGrp="1"/>
          </p:cNvSpPr>
          <p:nvPr>
            <p:ph type="body" idx="11" hasCustomPrompt="1"/>
          </p:nvPr>
        </p:nvSpPr>
        <p:spPr>
          <a:xfrm>
            <a:off x="839790" y="2638696"/>
            <a:ext cx="4002505" cy="3527647"/>
          </a:xfrm>
          <a:prstGeom prst="rect">
            <a:avLst/>
          </a:prstGeom>
        </p:spPr>
        <p:txBody>
          <a:bodyPr anchor="t" anchorCtr="0"/>
          <a:lstStyle>
            <a:lvl1pPr marL="0" indent="0">
              <a:buNone/>
              <a:defRPr sz="1800" b="0">
                <a:solidFill>
                  <a:schemeClr val="tx1"/>
                </a:solidFill>
                <a:latin typeface="Avenir Heavy"/>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51118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544824"/>
            <a:ext cx="12192000" cy="313176"/>
          </a:xfrm>
          <a:prstGeom prst="rect">
            <a:avLst/>
          </a:prstGeom>
          <a:solidFill>
            <a:srgbClr val="3CA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p:cNvCxnSpPr/>
          <p:nvPr/>
        </p:nvCxnSpPr>
        <p:spPr>
          <a:xfrm>
            <a:off x="0" y="1128500"/>
            <a:ext cx="12192000" cy="0"/>
          </a:xfrm>
          <a:prstGeom prst="line">
            <a:avLst/>
          </a:prstGeom>
          <a:ln w="38100">
            <a:solidFill>
              <a:srgbClr val="3CABA4"/>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971473" y="6532136"/>
            <a:ext cx="2853905" cy="307777"/>
          </a:xfrm>
          <a:prstGeom prst="rect">
            <a:avLst/>
          </a:prstGeom>
          <a:noFill/>
        </p:spPr>
        <p:txBody>
          <a:bodyPr wrap="square" rtlCol="0" anchor="ctr" anchorCtr="0">
            <a:spAutoFit/>
          </a:bodyPr>
          <a:lstStyle/>
          <a:p>
            <a:pPr algn="r"/>
            <a:r>
              <a:rPr lang="en-US" sz="1400" dirty="0">
                <a:latin typeface="Avenir Medium"/>
                <a:ea typeface="Avenir Medium" charset="0"/>
                <a:cs typeface="Avenir Medium" charset="0"/>
              </a:rPr>
              <a:t> abertay.ac.uk</a:t>
            </a:r>
          </a:p>
        </p:txBody>
      </p:sp>
      <p:pic>
        <p:nvPicPr>
          <p:cNvPr id="6" name="Picture 5">
            <a:extLst>
              <a:ext uri="{FF2B5EF4-FFF2-40B4-BE49-F238E27FC236}">
                <a16:creationId xmlns:a16="http://schemas.microsoft.com/office/drawing/2014/main" id="{1397F10A-1168-4D01-9AA8-3E33A3FE87EB}"/>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404373" y="272788"/>
            <a:ext cx="2219653" cy="565917"/>
          </a:xfrm>
          <a:prstGeom prst="rect">
            <a:avLst/>
          </a:prstGeom>
        </p:spPr>
      </p:pic>
    </p:spTree>
    <p:extLst>
      <p:ext uri="{BB962C8B-B14F-4D97-AF65-F5344CB8AC3E}">
        <p14:creationId xmlns:p14="http://schemas.microsoft.com/office/powerpoint/2010/main" val="2004564561"/>
      </p:ext>
    </p:extLst>
  </p:cSld>
  <p:clrMap bg1="lt1" tx1="dk1" bg2="lt2" tx2="dk2" accent1="accent1" accent2="accent2" accent3="accent3" accent4="accent4" accent5="accent5" accent6="accent6" hlink="hlink" folHlink="folHlink"/>
  <p:sldLayoutIdLst>
    <p:sldLayoutId id="2147483676" r:id="rId1"/>
    <p:sldLayoutId id="2147483672" r:id="rId2"/>
    <p:sldLayoutId id="2147483673" r:id="rId3"/>
    <p:sldLayoutId id="2147483679" r:id="rId4"/>
    <p:sldLayoutId id="2147483663" r:id="rId5"/>
    <p:sldLayoutId id="2147483661" r:id="rId6"/>
    <p:sldLayoutId id="2147483677" r:id="rId7"/>
    <p:sldLayoutId id="2147483680" r:id="rId8"/>
    <p:sldLayoutId id="2147483681" r:id="rId9"/>
    <p:sldLayoutId id="2147483682" r:id="rId10"/>
    <p:sldLayoutId id="2147483683" r:id="rId11"/>
    <p:sldLayoutId id="2147483696"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18093"/>
            <a:ext cx="10744200" cy="781489"/>
          </a:xfrm>
        </p:spPr>
        <p:txBody>
          <a:bodyPr>
            <a:normAutofit/>
          </a:bodyPr>
          <a:lstStyle/>
          <a:p>
            <a:r>
              <a:rPr lang="en-GB" sz="2400" dirty="0">
                <a:effectLst>
                  <a:outerShdw blurRad="38100" dist="38100" dir="2700000" algn="tl">
                    <a:srgbClr val="000000">
                      <a:alpha val="43137"/>
                    </a:srgbClr>
                  </a:outerShdw>
                </a:effectLst>
              </a:rPr>
              <a:t>Overview document – MSc Cyber Law, Policy &amp; Ethics, Abertay University, 2026 </a:t>
            </a:r>
          </a:p>
        </p:txBody>
      </p:sp>
      <p:sp>
        <p:nvSpPr>
          <p:cNvPr id="8" name="Title 7"/>
          <p:cNvSpPr>
            <a:spLocks noGrp="1"/>
          </p:cNvSpPr>
          <p:nvPr>
            <p:ph type="title"/>
          </p:nvPr>
        </p:nvSpPr>
        <p:spPr>
          <a:xfrm>
            <a:off x="838200" y="1439333"/>
            <a:ext cx="10744200" cy="2863726"/>
          </a:xfrm>
        </p:spPr>
        <p:txBody>
          <a:bodyPr/>
          <a:lstStyle/>
          <a:p>
            <a:pPr algn="ctr"/>
            <a: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MSC </a:t>
            </a:r>
            <a:b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CYBER LAW, POLICY AND ETHICS</a:t>
            </a:r>
            <a:b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DBS-LAW, DBS-BUS &amp; CS&amp;C</a:t>
            </a:r>
            <a:br>
              <a:rPr lang="en-GB" sz="36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en-GB" dirty="0"/>
          </a:p>
        </p:txBody>
      </p:sp>
    </p:spTree>
    <p:extLst>
      <p:ext uri="{BB962C8B-B14F-4D97-AF65-F5344CB8AC3E}">
        <p14:creationId xmlns:p14="http://schemas.microsoft.com/office/powerpoint/2010/main" val="2106834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97395-70AE-9146-4B27-469FCE1A4E68}"/>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B7F0E60C-733B-C25C-1E2E-407055B14022}"/>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10</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0FDD35BF-B345-809F-5FB3-EE10DD788D9E}"/>
              </a:ext>
            </a:extLst>
          </p:cNvPr>
          <p:cNvSpPr>
            <a:spLocks noGrp="1"/>
          </p:cNvSpPr>
          <p:nvPr>
            <p:ph idx="1"/>
          </p:nvPr>
        </p:nvSpPr>
        <p:spPr>
          <a:xfrm>
            <a:off x="696157" y="1147482"/>
            <a:ext cx="10515600" cy="5484137"/>
          </a:xfrm>
        </p:spPr>
        <p:txBody>
          <a:bodyPr>
            <a:normAutofit fontScale="92500" lnSpcReduction="10000"/>
          </a:bodyPr>
          <a:lstStyle/>
          <a:p>
            <a:pPr marL="0" indent="0">
              <a:buNone/>
            </a:pPr>
            <a:r>
              <a:rPr lang="en-GB" b="1" dirty="0"/>
              <a:t>Module Summaries</a:t>
            </a:r>
            <a:endParaRPr lang="en-GB" dirty="0"/>
          </a:p>
          <a:p>
            <a:pPr marL="0" indent="0">
              <a:buNone/>
            </a:pPr>
            <a:r>
              <a:rPr lang="en-GB" b="1" dirty="0"/>
              <a:t>1) Leadership &amp; Decision Making</a:t>
            </a:r>
          </a:p>
          <a:p>
            <a:r>
              <a:rPr lang="en-GB" dirty="0"/>
              <a:t>Develops the knowledge and skills required to lead organisational change and make effective strategic decisions in complex and international business environments. The module explore contemporary approaches to leadership and change management, alongside the use of financial information and analytical techniques to inform decision-making.  </a:t>
            </a:r>
          </a:p>
          <a:p>
            <a:pPr marL="0" indent="0">
              <a:buNone/>
            </a:pPr>
            <a:r>
              <a:rPr lang="en-GB" b="1" dirty="0"/>
              <a:t>2) Foundations of Cyber Law, Policy &amp; Ethics</a:t>
            </a:r>
            <a:endParaRPr lang="en-GB" dirty="0"/>
          </a:p>
          <a:p>
            <a:r>
              <a:rPr lang="en-GB" dirty="0"/>
              <a:t>Provides the conceptual, normative and methodological basis for the programme by introducing key debates in cyber law, policy and ethics, and equipping students to analyse cyber-related questions through legal, policy and ethical frameworks. Key technical terms are introduced, as are the </a:t>
            </a:r>
            <a:r>
              <a:rPr lang="en-GB"/>
              <a:t>foundations laid for </a:t>
            </a:r>
            <a:r>
              <a:rPr lang="en-GB" dirty="0"/>
              <a:t>legal analysis.</a:t>
            </a:r>
          </a:p>
          <a:p>
            <a:pPr marL="0" indent="0">
              <a:buNone/>
            </a:pPr>
            <a:r>
              <a:rPr lang="en-GB" b="1" dirty="0"/>
              <a:t>3) Digital Rights &amp; the Politics of Knowledge (</a:t>
            </a:r>
            <a:r>
              <a:rPr lang="en-GB" b="1" dirty="0" err="1"/>
              <a:t>incl</a:t>
            </a:r>
            <a:r>
              <a:rPr lang="en-GB" b="1" dirty="0"/>
              <a:t> IP Law in disguise)</a:t>
            </a:r>
            <a:endParaRPr lang="en-GB" dirty="0"/>
          </a:p>
          <a:p>
            <a:r>
              <a:rPr lang="en-GB" dirty="0"/>
              <a:t>Examines the governance of digital rights, online harms, surveillance, platform responsibility, content moderation, privacy and related digital-environment disputes, including intermediary liability and selected intellectual-property-related issues.</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3987421"/>
      </p:ext>
    </p:extLst>
  </p:cSld>
  <p:clrMapOvr>
    <a:masterClrMapping/>
  </p:clrMapOvr>
  <p:transition spd="slow">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4DDCB-4A67-46FA-CA96-A35EE2E5FD12}"/>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7808BBE7-7CBF-33E6-06A0-DDD47CDF8AB6}"/>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11</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550F1A4C-8D31-BC3F-479E-61DBFB417451}"/>
              </a:ext>
            </a:extLst>
          </p:cNvPr>
          <p:cNvSpPr>
            <a:spLocks noGrp="1"/>
          </p:cNvSpPr>
          <p:nvPr>
            <p:ph idx="1"/>
          </p:nvPr>
        </p:nvSpPr>
        <p:spPr>
          <a:xfrm>
            <a:off x="696157" y="1461247"/>
            <a:ext cx="10515600" cy="5170372"/>
          </a:xfrm>
        </p:spPr>
        <p:txBody>
          <a:bodyPr>
            <a:normAutofit/>
          </a:bodyPr>
          <a:lstStyle/>
          <a:p>
            <a:pPr marL="0" indent="0">
              <a:buNone/>
            </a:pPr>
            <a:r>
              <a:rPr lang="en-GB" b="1" dirty="0"/>
              <a:t>4) Trans-national and Domestic Perspectives on Cybercrime</a:t>
            </a:r>
            <a:endParaRPr lang="en-GB" dirty="0"/>
          </a:p>
          <a:p>
            <a:r>
              <a:rPr lang="en-GB" dirty="0"/>
              <a:t>Explores cybercrime as a domestic and trans-national phenomenon, focusing on criminalisation, enforcement, jurisdiction, electronic evidence, comparative approaches, and the ethical implications of cybercrime control.</a:t>
            </a:r>
          </a:p>
          <a:p>
            <a:pPr marL="0" indent="0">
              <a:buNone/>
            </a:pPr>
            <a:r>
              <a:rPr lang="en-GB" b="1" dirty="0">
                <a:cs typeface="Arial" panose="020B0604020202020204" pitchFamily="34" charset="0"/>
              </a:rPr>
              <a:t>5) International Law &amp; Cyber Conflict</a:t>
            </a:r>
          </a:p>
          <a:p>
            <a:r>
              <a:rPr lang="en-GB" dirty="0">
                <a:cs typeface="Arial" panose="020B0604020202020204" pitchFamily="34" charset="0"/>
              </a:rPr>
              <a:t>Examines the application of international law to cyber operations, cyber conflict, hostile digital activity, sovereignty, state responsibility, non-intervention, international humanitarian law, and global order.</a:t>
            </a:r>
          </a:p>
          <a:p>
            <a:pPr marL="0" indent="0">
              <a:buNone/>
            </a:pPr>
            <a:r>
              <a:rPr lang="en-GB" b="1" dirty="0">
                <a:cs typeface="Arial" panose="020B0604020202020204" pitchFamily="34" charset="0"/>
              </a:rPr>
              <a:t>6) Dissertation / Project</a:t>
            </a:r>
          </a:p>
          <a:p>
            <a:r>
              <a:rPr lang="en-GB" dirty="0">
                <a:cs typeface="Arial" panose="020B0604020202020204" pitchFamily="34" charset="0"/>
              </a:rPr>
              <a:t>Provides an opportunity for sustained independent research or applied work in a specialised area of cyber law, policy, and ethics under academic supervision</a:t>
            </a:r>
          </a:p>
          <a:p>
            <a:endParaRPr lang="en-GB" dirty="0">
              <a:cs typeface="Arial" panose="020B0604020202020204" pitchFamily="34" charset="0"/>
            </a:endParaRPr>
          </a:p>
        </p:txBody>
      </p:sp>
    </p:spTree>
    <p:extLst>
      <p:ext uri="{BB962C8B-B14F-4D97-AF65-F5344CB8AC3E}">
        <p14:creationId xmlns:p14="http://schemas.microsoft.com/office/powerpoint/2010/main" val="4256346139"/>
      </p:ext>
    </p:extLst>
  </p:cSld>
  <p:clrMapOvr>
    <a:masterClrMapping/>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3E7F9-CE2E-CD0C-D07E-D2DF8F269DFA}"/>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E0EBBADE-859F-1291-3DF3-4C61C4C6B542}"/>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12</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FAD02549-6B2C-692C-D34B-E9A9789125E0}"/>
              </a:ext>
            </a:extLst>
          </p:cNvPr>
          <p:cNvSpPr>
            <a:spLocks noGrp="1"/>
          </p:cNvSpPr>
          <p:nvPr>
            <p:ph idx="1"/>
          </p:nvPr>
        </p:nvSpPr>
        <p:spPr>
          <a:xfrm>
            <a:off x="696157" y="1631575"/>
            <a:ext cx="10515600" cy="5000043"/>
          </a:xfrm>
        </p:spPr>
        <p:txBody>
          <a:bodyPr>
            <a:normAutofit/>
          </a:bodyPr>
          <a:lstStyle/>
          <a:p>
            <a:pPr marL="0" indent="0">
              <a:buNone/>
            </a:pPr>
            <a:r>
              <a:rPr lang="en-GB" b="1" dirty="0">
                <a:latin typeface="Arial" panose="020B0604020202020204" pitchFamily="34" charset="0"/>
                <a:cs typeface="Arial" panose="020B0604020202020204" pitchFamily="34" charset="0"/>
              </a:rPr>
              <a:t>Distinctive Features</a:t>
            </a:r>
          </a:p>
          <a:p>
            <a:pPr marL="0" indent="0">
              <a:buNone/>
            </a:pPr>
            <a:r>
              <a:rPr lang="en-GB" dirty="0">
                <a:latin typeface="Arial" panose="020B0604020202020204" pitchFamily="34" charset="0"/>
                <a:cs typeface="Arial" panose="020B0604020202020204" pitchFamily="34" charset="0"/>
              </a:rPr>
              <a:t>1. Interdisciplinary; </a:t>
            </a:r>
          </a:p>
          <a:p>
            <a:pPr marL="0" indent="0">
              <a:buNone/>
            </a:pPr>
            <a:r>
              <a:rPr lang="en-GB" dirty="0">
                <a:latin typeface="Arial" panose="020B0604020202020204" pitchFamily="34" charset="0"/>
                <a:cs typeface="Arial" panose="020B0604020202020204" pitchFamily="34" charset="0"/>
              </a:rPr>
              <a:t>2. Addresses cyber-related issues through legal, policy and ethical analyses; </a:t>
            </a:r>
          </a:p>
          <a:p>
            <a:pPr marL="0" indent="0">
              <a:buNone/>
            </a:pPr>
            <a:r>
              <a:rPr lang="en-GB" dirty="0">
                <a:latin typeface="Arial" panose="020B0604020202020204" pitchFamily="34" charset="0"/>
                <a:cs typeface="Arial" panose="020B0604020202020204" pitchFamily="34" charset="0"/>
              </a:rPr>
              <a:t>3. Accessible to students from a broad range of academic backgrounds; </a:t>
            </a:r>
          </a:p>
          <a:p>
            <a:pPr marL="0" indent="0">
              <a:buNone/>
            </a:pPr>
            <a:r>
              <a:rPr lang="en-GB" dirty="0">
                <a:latin typeface="Arial" panose="020B0604020202020204" pitchFamily="34" charset="0"/>
                <a:cs typeface="Arial" panose="020B0604020202020204" pitchFamily="34" charset="0"/>
              </a:rPr>
              <a:t>4. Combines rights-based, criminal and international law perspectives within a coherent programme structure; and </a:t>
            </a:r>
          </a:p>
          <a:p>
            <a:pPr marL="0" indent="0">
              <a:buNone/>
            </a:pPr>
            <a:r>
              <a:rPr lang="en-GB" dirty="0">
                <a:latin typeface="Arial" panose="020B0604020202020204" pitchFamily="34" charset="0"/>
                <a:cs typeface="Arial" panose="020B0604020202020204" pitchFamily="34" charset="0"/>
              </a:rPr>
              <a:t>5. Organised around the governance of digital harms, rights, crime and conflict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602459"/>
      </p:ext>
    </p:extLst>
  </p:cSld>
  <p:clrMapOvr>
    <a:masterClrMapping/>
  </p:clrMapOvr>
  <p:transition spd="slow">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58703-7087-7271-9E8F-09EDDC58DDA1}"/>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D87F0A7F-7271-9C6F-46FE-15FB7A9DB170}"/>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13</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2970D084-912A-6533-1F3D-CBB23098720C}"/>
              </a:ext>
            </a:extLst>
          </p:cNvPr>
          <p:cNvSpPr>
            <a:spLocks noGrp="1"/>
          </p:cNvSpPr>
          <p:nvPr>
            <p:ph idx="1"/>
          </p:nvPr>
        </p:nvSpPr>
        <p:spPr>
          <a:xfrm>
            <a:off x="696157" y="1362635"/>
            <a:ext cx="10515600" cy="5268984"/>
          </a:xfrm>
        </p:spPr>
        <p:txBody>
          <a:bodyPr>
            <a:normAutofit/>
          </a:bodyPr>
          <a:lstStyle/>
          <a:p>
            <a:pPr marL="0" indent="0">
              <a:buNone/>
            </a:pPr>
            <a:r>
              <a:rPr lang="en-GB" dirty="0">
                <a:latin typeface="Arial" panose="020B0604020202020204" pitchFamily="34" charset="0"/>
                <a:cs typeface="Arial" panose="020B0604020202020204" pitchFamily="34" charset="0"/>
              </a:rPr>
              <a:t>Designed to ensure coherence across taught modules &amp; Dissertation / Project.</a:t>
            </a:r>
          </a:p>
          <a:p>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Foundations module</a:t>
            </a:r>
            <a:r>
              <a:rPr lang="en-GB" dirty="0">
                <a:latin typeface="Arial" panose="020B0604020202020204" pitchFamily="34" charset="0"/>
                <a:cs typeface="Arial" panose="020B0604020202020204" pitchFamily="34" charset="0"/>
              </a:rPr>
              <a:t> establishes the conceptual and methodological base</a:t>
            </a:r>
          </a:p>
          <a:p>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Digital Rights module </a:t>
            </a:r>
            <a:r>
              <a:rPr lang="en-GB" dirty="0">
                <a:latin typeface="Arial" panose="020B0604020202020204" pitchFamily="34" charset="0"/>
                <a:cs typeface="Arial" panose="020B0604020202020204" pitchFamily="34" charset="0"/>
              </a:rPr>
              <a:t>develops the programme’s rights, regulation &amp; governance dimension.</a:t>
            </a:r>
          </a:p>
          <a:p>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Cybercrime module</a:t>
            </a:r>
            <a:r>
              <a:rPr lang="en-GB" dirty="0">
                <a:latin typeface="Arial" panose="020B0604020202020204" pitchFamily="34" charset="0"/>
                <a:cs typeface="Arial" panose="020B0604020202020204" pitchFamily="34" charset="0"/>
              </a:rPr>
              <a:t> provides the criminal law, enforcement &amp; jurisdiction strand </a:t>
            </a:r>
          </a:p>
          <a:p>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International Law &amp; Cyber Conflict module</a:t>
            </a:r>
            <a:r>
              <a:rPr lang="en-GB" dirty="0">
                <a:latin typeface="Arial" panose="020B0604020202020204" pitchFamily="34" charset="0"/>
                <a:cs typeface="Arial" panose="020B0604020202020204" pitchFamily="34" charset="0"/>
              </a:rPr>
              <a:t> provides the international &amp; geopolitical dimension </a:t>
            </a:r>
          </a:p>
          <a:p>
            <a:r>
              <a:rPr lang="en-GB" dirty="0">
                <a:latin typeface="Arial" panose="020B0604020202020204" pitchFamily="34" charset="0"/>
                <a:cs typeface="Arial" panose="020B0604020202020204" pitchFamily="34" charset="0"/>
              </a:rPr>
              <a:t>The </a:t>
            </a:r>
            <a:r>
              <a:rPr lang="en-GB" b="1" dirty="0">
                <a:latin typeface="Arial" panose="020B0604020202020204" pitchFamily="34" charset="0"/>
                <a:cs typeface="Arial" panose="020B0604020202020204" pitchFamily="34" charset="0"/>
              </a:rPr>
              <a:t>Dissertation / Project</a:t>
            </a:r>
            <a:r>
              <a:rPr lang="en-GB" dirty="0">
                <a:latin typeface="Arial" panose="020B0604020202020204" pitchFamily="34" charset="0"/>
                <a:cs typeface="Arial" panose="020B0604020202020204" pitchFamily="34" charset="0"/>
              </a:rPr>
              <a:t> enables independent integration &amp;  specialisation</a:t>
            </a:r>
          </a:p>
        </p:txBody>
      </p:sp>
    </p:spTree>
    <p:extLst>
      <p:ext uri="{BB962C8B-B14F-4D97-AF65-F5344CB8AC3E}">
        <p14:creationId xmlns:p14="http://schemas.microsoft.com/office/powerpoint/2010/main" val="810931457"/>
      </p:ext>
    </p:extLst>
  </p:cSld>
  <p:clrMapOvr>
    <a:masterClrMapping/>
  </p:clrMapOvr>
  <p:transition spd="slow">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70CCE-1EE2-C748-EF45-0CEDCB699C79}"/>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3B6560A6-C9C5-938B-F448-7336A1B579D8}"/>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14</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67F09A61-D943-73DF-B9FB-575578826BC5}"/>
              </a:ext>
            </a:extLst>
          </p:cNvPr>
          <p:cNvSpPr>
            <a:spLocks noGrp="1"/>
          </p:cNvSpPr>
          <p:nvPr>
            <p:ph idx="1"/>
          </p:nvPr>
        </p:nvSpPr>
        <p:spPr>
          <a:xfrm>
            <a:off x="696157" y="1658471"/>
            <a:ext cx="9407067" cy="2662517"/>
          </a:xfrm>
        </p:spPr>
        <p:txBody>
          <a:bodyPr>
            <a:normAutofit/>
          </a:bodyPr>
          <a:lstStyle/>
          <a:p>
            <a:pPr marL="0" indent="0">
              <a:buNone/>
            </a:pPr>
            <a:endParaRPr lang="en-GB"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Overarching aim:</a:t>
            </a:r>
          </a:p>
          <a:p>
            <a:pPr marL="0" indent="0">
              <a:buNone/>
            </a:pPr>
            <a:r>
              <a:rPr lang="en-GB" dirty="0">
                <a:latin typeface="Arial" panose="020B0604020202020204" pitchFamily="34" charset="0"/>
                <a:cs typeface="Arial" panose="020B0604020202020204" pitchFamily="34" charset="0"/>
              </a:rPr>
              <a:t>To offer a coherent academic pathway through which students can develop an advanced understanding of how digital environments are governed, contested and evaluated.</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8418143"/>
      </p:ext>
    </p:extLst>
  </p:cSld>
  <p:clrMapOvr>
    <a:masterClrMapping/>
  </p:clrMapOvr>
  <p:transition spd="slow">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1797" y="1074851"/>
            <a:ext cx="10972800" cy="6678751"/>
          </a:xfrm>
          <a:prstGeom prst="rect">
            <a:avLst/>
          </a:prstGeom>
          <a:noFill/>
        </p:spPr>
        <p:txBody>
          <a:bodyPr wrap="square" anchor="ctr">
            <a:spAutoFit/>
          </a:bodyPr>
          <a:lstStyle/>
          <a:p>
            <a:pPr algn="l"/>
            <a:r>
              <a:rPr lang="en-GB" sz="2800" b="1" dirty="0">
                <a:solidFill>
                  <a:srgbClr val="163F67"/>
                </a:solidFill>
                <a:latin typeface="Calibri"/>
              </a:rPr>
              <a:t>Coherence</a:t>
            </a:r>
          </a:p>
          <a:p>
            <a:pPr marL="457200" indent="-457200" algn="l">
              <a:buFont typeface="Wingdings" panose="05000000000000000000" pitchFamily="2" charset="2"/>
              <a:buChar char="§"/>
            </a:pPr>
            <a:r>
              <a:rPr lang="en-GB" sz="2400" dirty="0">
                <a:solidFill>
                  <a:srgbClr val="163F67"/>
                </a:solidFill>
                <a:latin typeface="Calibri"/>
              </a:rPr>
              <a:t>Developed in response to the growing importance of </a:t>
            </a:r>
            <a:r>
              <a:rPr lang="en-GB" sz="2400" b="1" dirty="0">
                <a:solidFill>
                  <a:srgbClr val="163F67"/>
                </a:solidFill>
                <a:latin typeface="Calibri"/>
              </a:rPr>
              <a:t>digital governance </a:t>
            </a:r>
            <a:r>
              <a:rPr lang="en-GB" sz="2400" dirty="0">
                <a:solidFill>
                  <a:srgbClr val="163F67"/>
                </a:solidFill>
                <a:latin typeface="Calibri"/>
              </a:rPr>
              <a:t>as an area of academic study and professional practice</a:t>
            </a:r>
          </a:p>
          <a:p>
            <a:pPr marL="457200" indent="-457200" algn="l">
              <a:buFont typeface="Wingdings" panose="05000000000000000000" pitchFamily="2" charset="2"/>
              <a:buChar char="§"/>
            </a:pPr>
            <a:r>
              <a:rPr lang="en-GB" sz="2400" dirty="0">
                <a:solidFill>
                  <a:srgbClr val="163F67"/>
                </a:solidFill>
                <a:latin typeface="Calibri"/>
              </a:rPr>
              <a:t>As digital technologies increasingly shape communication, rights, security, public administration, social life and international affairs, there is a clear need for postgraduate provision that enables students to examine these developments through </a:t>
            </a:r>
            <a:r>
              <a:rPr lang="en-GB" sz="2400" b="1" dirty="0">
                <a:solidFill>
                  <a:srgbClr val="163F67"/>
                </a:solidFill>
                <a:latin typeface="Calibri"/>
              </a:rPr>
              <a:t>institutional governance, legal, policy and ethical lenses</a:t>
            </a:r>
          </a:p>
          <a:p>
            <a:pPr marL="457200" indent="-457200" algn="l">
              <a:buFont typeface="Wingdings" panose="05000000000000000000" pitchFamily="2" charset="2"/>
              <a:buChar char="§"/>
            </a:pPr>
            <a:r>
              <a:rPr lang="en-GB" sz="2400" dirty="0">
                <a:solidFill>
                  <a:srgbClr val="163F67"/>
                </a:solidFill>
                <a:latin typeface="Calibri"/>
              </a:rPr>
              <a:t>Taken together, the programme offers a </a:t>
            </a:r>
            <a:r>
              <a:rPr lang="en-GB" sz="2400" b="1" dirty="0">
                <a:solidFill>
                  <a:srgbClr val="163F67"/>
                </a:solidFill>
                <a:latin typeface="Calibri"/>
              </a:rPr>
              <a:t>coherent academic framework </a:t>
            </a:r>
            <a:r>
              <a:rPr lang="en-GB" sz="2400" dirty="0">
                <a:solidFill>
                  <a:srgbClr val="163F67"/>
                </a:solidFill>
                <a:latin typeface="Calibri"/>
              </a:rPr>
              <a:t>for understanding digital society through four connected dimensions:</a:t>
            </a:r>
          </a:p>
          <a:p>
            <a:pPr indent="806450" algn="l"/>
            <a:r>
              <a:rPr lang="en-GB" sz="2400" dirty="0">
                <a:solidFill>
                  <a:srgbClr val="163F67"/>
                </a:solidFill>
                <a:latin typeface="Calibri"/>
              </a:rPr>
              <a:t>• leadership and institutional decision-making; </a:t>
            </a:r>
          </a:p>
          <a:p>
            <a:pPr indent="806450" algn="l"/>
            <a:r>
              <a:rPr lang="en-GB" sz="2400" dirty="0">
                <a:solidFill>
                  <a:srgbClr val="163F67"/>
                </a:solidFill>
                <a:latin typeface="Calibri"/>
              </a:rPr>
              <a:t>• conceptual and normative foundations; </a:t>
            </a:r>
          </a:p>
          <a:p>
            <a:pPr indent="806450" algn="l"/>
            <a:r>
              <a:rPr lang="en-GB" sz="2400" dirty="0">
                <a:solidFill>
                  <a:srgbClr val="163F67"/>
                </a:solidFill>
                <a:latin typeface="Calibri"/>
              </a:rPr>
              <a:t>• rights, knowledge and digital governance; and</a:t>
            </a:r>
          </a:p>
          <a:p>
            <a:pPr indent="806450" algn="l"/>
            <a:r>
              <a:rPr lang="en-GB" sz="2400" dirty="0">
                <a:solidFill>
                  <a:srgbClr val="163F67"/>
                </a:solidFill>
                <a:latin typeface="Calibri"/>
              </a:rPr>
              <a:t>• specialist study of either cybercrime or cyber conflict.</a:t>
            </a:r>
          </a:p>
          <a:p>
            <a:pPr algn="l"/>
            <a:endParaRPr lang="en-GB" sz="2800" b="1" dirty="0">
              <a:solidFill>
                <a:srgbClr val="163F67"/>
              </a:solidFill>
              <a:latin typeface="Calibri"/>
            </a:endParaRPr>
          </a:p>
          <a:p>
            <a:pPr algn="l"/>
            <a:endParaRPr lang="en-GB" sz="2800" b="1" dirty="0">
              <a:solidFill>
                <a:srgbClr val="163F67"/>
              </a:solidFill>
              <a:latin typeface="Calibri"/>
            </a:endParaRPr>
          </a:p>
          <a:p>
            <a:pPr algn="l"/>
            <a:endParaRPr lang="en-GB" sz="2800" b="1" dirty="0">
              <a:solidFill>
                <a:srgbClr val="163F67"/>
              </a:solidFill>
              <a:latin typeface="Calibri"/>
            </a:endParaRPr>
          </a:p>
          <a:p>
            <a:pPr algn="l"/>
            <a:endParaRPr sz="2800" b="1" dirty="0">
              <a:solidFill>
                <a:srgbClr val="163F67"/>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62FBF-8F1B-8635-5D48-3D06F8706F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CBDDE5-1AE7-F269-6341-5B6F532423F7}"/>
              </a:ext>
            </a:extLst>
          </p:cNvPr>
          <p:cNvSpPr txBox="1"/>
          <p:nvPr/>
        </p:nvSpPr>
        <p:spPr>
          <a:xfrm>
            <a:off x="640080" y="1239082"/>
            <a:ext cx="10972800" cy="523220"/>
          </a:xfrm>
          <a:prstGeom prst="rect">
            <a:avLst/>
          </a:prstGeom>
          <a:noFill/>
        </p:spPr>
        <p:txBody>
          <a:bodyPr wrap="square" anchor="ctr">
            <a:spAutoFit/>
          </a:bodyPr>
          <a:lstStyle/>
          <a:p>
            <a:pPr algn="l"/>
            <a:r>
              <a:rPr sz="2800" b="1" dirty="0">
                <a:solidFill>
                  <a:srgbClr val="163F67"/>
                </a:solidFill>
                <a:latin typeface="Calibri"/>
              </a:rPr>
              <a:t>Revised Cyber Law</a:t>
            </a:r>
            <a:r>
              <a:rPr lang="en-GB" sz="2800" b="1" dirty="0">
                <a:solidFill>
                  <a:srgbClr val="163F67"/>
                </a:solidFill>
                <a:latin typeface="Calibri"/>
              </a:rPr>
              <a:t>, Policy &amp; Ethics </a:t>
            </a:r>
            <a:r>
              <a:rPr sz="2800" b="1" dirty="0">
                <a:solidFill>
                  <a:srgbClr val="163F67"/>
                </a:solidFill>
                <a:latin typeface="Calibri"/>
              </a:rPr>
              <a:t> Block Model</a:t>
            </a:r>
          </a:p>
        </p:txBody>
      </p:sp>
      <p:sp>
        <p:nvSpPr>
          <p:cNvPr id="3" name="TextBox 2">
            <a:extLst>
              <a:ext uri="{FF2B5EF4-FFF2-40B4-BE49-F238E27FC236}">
                <a16:creationId xmlns:a16="http://schemas.microsoft.com/office/drawing/2014/main" id="{155CF3DC-12F4-08E5-09B8-C1BF80504894}"/>
              </a:ext>
            </a:extLst>
          </p:cNvPr>
          <p:cNvSpPr txBox="1"/>
          <p:nvPr/>
        </p:nvSpPr>
        <p:spPr>
          <a:xfrm>
            <a:off x="636494" y="1828800"/>
            <a:ext cx="10515600" cy="411480"/>
          </a:xfrm>
          <a:prstGeom prst="rect">
            <a:avLst/>
          </a:prstGeom>
          <a:noFill/>
        </p:spPr>
        <p:txBody>
          <a:bodyPr wrap="square" anchor="ctr">
            <a:spAutoFit/>
          </a:bodyPr>
          <a:lstStyle/>
          <a:p>
            <a:pPr algn="l"/>
            <a:r>
              <a:rPr sz="1600" b="0" dirty="0">
                <a:solidFill>
                  <a:srgbClr val="6E7A8A"/>
                </a:solidFill>
                <a:latin typeface="Calibri"/>
              </a:rPr>
              <a:t>Updated pattern with Leadership and Decision Making in Block 1 and entry at September or November only.</a:t>
            </a:r>
          </a:p>
        </p:txBody>
      </p:sp>
      <p:sp>
        <p:nvSpPr>
          <p:cNvPr id="4" name="Rounded Rectangle 3">
            <a:extLst>
              <a:ext uri="{FF2B5EF4-FFF2-40B4-BE49-F238E27FC236}">
                <a16:creationId xmlns:a16="http://schemas.microsoft.com/office/drawing/2014/main" id="{4E3316EC-3A1B-CB88-11DE-296F1F182E52}"/>
              </a:ext>
            </a:extLst>
          </p:cNvPr>
          <p:cNvSpPr/>
          <p:nvPr/>
        </p:nvSpPr>
        <p:spPr>
          <a:xfrm>
            <a:off x="731520" y="3021106"/>
            <a:ext cx="10744200" cy="3110752"/>
          </a:xfrm>
          <a:prstGeom prst="roundRect">
            <a:avLst/>
          </a:prstGeom>
          <a:solidFill>
            <a:srgbClr val="ECF3F8"/>
          </a:solidFill>
          <a:ln>
            <a:solidFill>
              <a:srgbClr val="D2DCE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a:extLst>
              <a:ext uri="{FF2B5EF4-FFF2-40B4-BE49-F238E27FC236}">
                <a16:creationId xmlns:a16="http://schemas.microsoft.com/office/drawing/2014/main" id="{C5014BDF-2424-7825-B402-0F671A00FAC4}"/>
              </a:ext>
            </a:extLst>
          </p:cNvPr>
          <p:cNvSpPr txBox="1"/>
          <p:nvPr/>
        </p:nvSpPr>
        <p:spPr>
          <a:xfrm>
            <a:off x="987552" y="2423160"/>
            <a:ext cx="9875520" cy="320040"/>
          </a:xfrm>
          <a:prstGeom prst="rect">
            <a:avLst/>
          </a:prstGeom>
          <a:noFill/>
        </p:spPr>
        <p:txBody>
          <a:bodyPr wrap="square" anchor="ctr">
            <a:spAutoFit/>
          </a:bodyPr>
          <a:lstStyle/>
          <a:p>
            <a:pPr algn="l"/>
            <a:r>
              <a:rPr sz="1800" b="1">
                <a:solidFill>
                  <a:srgbClr val="212A36"/>
                </a:solidFill>
                <a:latin typeface="Calibri"/>
              </a:rPr>
              <a:t>Updated sequence</a:t>
            </a:r>
          </a:p>
        </p:txBody>
      </p:sp>
      <p:sp>
        <p:nvSpPr>
          <p:cNvPr id="6" name="TextBox 5">
            <a:extLst>
              <a:ext uri="{FF2B5EF4-FFF2-40B4-BE49-F238E27FC236}">
                <a16:creationId xmlns:a16="http://schemas.microsoft.com/office/drawing/2014/main" id="{10C709B4-9165-8EF3-5B23-CA69FEB19AAA}"/>
              </a:ext>
            </a:extLst>
          </p:cNvPr>
          <p:cNvSpPr txBox="1"/>
          <p:nvPr/>
        </p:nvSpPr>
        <p:spPr>
          <a:xfrm>
            <a:off x="1078992" y="2816352"/>
            <a:ext cx="4653646"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Block 1 (September): Leadership and Decision Making</a:t>
            </a:r>
          </a:p>
        </p:txBody>
      </p:sp>
      <p:sp>
        <p:nvSpPr>
          <p:cNvPr id="7" name="TextBox 6">
            <a:extLst>
              <a:ext uri="{FF2B5EF4-FFF2-40B4-BE49-F238E27FC236}">
                <a16:creationId xmlns:a16="http://schemas.microsoft.com/office/drawing/2014/main" id="{88C67688-4648-92A5-5ACA-C569C2EA9A16}"/>
              </a:ext>
            </a:extLst>
          </p:cNvPr>
          <p:cNvSpPr txBox="1"/>
          <p:nvPr/>
        </p:nvSpPr>
        <p:spPr>
          <a:xfrm>
            <a:off x="1078992" y="3227832"/>
            <a:ext cx="5375639"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Block 2 (November): Foundations of Cyber Law, Policy &amp; Ethics</a:t>
            </a:r>
          </a:p>
        </p:txBody>
      </p:sp>
      <p:sp>
        <p:nvSpPr>
          <p:cNvPr id="8" name="TextBox 7">
            <a:extLst>
              <a:ext uri="{FF2B5EF4-FFF2-40B4-BE49-F238E27FC236}">
                <a16:creationId xmlns:a16="http://schemas.microsoft.com/office/drawing/2014/main" id="{40557650-7637-9EE2-3B10-B49C373131A1}"/>
              </a:ext>
            </a:extLst>
          </p:cNvPr>
          <p:cNvSpPr txBox="1"/>
          <p:nvPr/>
        </p:nvSpPr>
        <p:spPr>
          <a:xfrm>
            <a:off x="1078992" y="3639312"/>
            <a:ext cx="10085069"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Block 3 (January): Either Trans-national and Domestic Perspectives on Cybercrime or International Law &amp; Cyber Conflict</a:t>
            </a:r>
          </a:p>
        </p:txBody>
      </p:sp>
      <p:sp>
        <p:nvSpPr>
          <p:cNvPr id="9" name="TextBox 8">
            <a:extLst>
              <a:ext uri="{FF2B5EF4-FFF2-40B4-BE49-F238E27FC236}">
                <a16:creationId xmlns:a16="http://schemas.microsoft.com/office/drawing/2014/main" id="{2A41D5EC-92D1-440B-4285-F6E8E417B0C0}"/>
              </a:ext>
            </a:extLst>
          </p:cNvPr>
          <p:cNvSpPr txBox="1"/>
          <p:nvPr/>
        </p:nvSpPr>
        <p:spPr>
          <a:xfrm>
            <a:off x="1078992" y="4050792"/>
            <a:ext cx="5002010"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Block 4 (March): Digital Rights &amp; the Politics of Knowledge</a:t>
            </a:r>
          </a:p>
        </p:txBody>
      </p:sp>
      <p:sp>
        <p:nvSpPr>
          <p:cNvPr id="10" name="TextBox 9">
            <a:extLst>
              <a:ext uri="{FF2B5EF4-FFF2-40B4-BE49-F238E27FC236}">
                <a16:creationId xmlns:a16="http://schemas.microsoft.com/office/drawing/2014/main" id="{6E1409E0-FDA3-F62B-A8C4-349FC4E7ED41}"/>
              </a:ext>
            </a:extLst>
          </p:cNvPr>
          <p:cNvSpPr txBox="1"/>
          <p:nvPr/>
        </p:nvSpPr>
        <p:spPr>
          <a:xfrm>
            <a:off x="1078992" y="4462272"/>
            <a:ext cx="3523978"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Block 5 (Summer): Dissertation / Project</a:t>
            </a:r>
          </a:p>
        </p:txBody>
      </p:sp>
      <p:sp>
        <p:nvSpPr>
          <p:cNvPr id="11" name="TextBox 10">
            <a:extLst>
              <a:ext uri="{FF2B5EF4-FFF2-40B4-BE49-F238E27FC236}">
                <a16:creationId xmlns:a16="http://schemas.microsoft.com/office/drawing/2014/main" id="{9FAAADE8-8A58-F291-06CD-19EEEB693683}"/>
              </a:ext>
            </a:extLst>
          </p:cNvPr>
          <p:cNvSpPr txBox="1"/>
          <p:nvPr/>
        </p:nvSpPr>
        <p:spPr>
          <a:xfrm>
            <a:off x="1078992" y="4873752"/>
            <a:ext cx="6883359" cy="584775"/>
          </a:xfrm>
          <a:prstGeom prst="rect">
            <a:avLst/>
          </a:prstGeom>
          <a:noFill/>
        </p:spPr>
        <p:txBody>
          <a:bodyPr wrap="none">
            <a:spAutoFit/>
          </a:bodyPr>
          <a:lstStyle/>
          <a:p>
            <a:pPr>
              <a:defRPr sz="1600">
                <a:solidFill>
                  <a:srgbClr val="212A36"/>
                </a:solidFill>
              </a:defRPr>
            </a:pPr>
            <a:endParaRPr lang="en-GB" dirty="0"/>
          </a:p>
          <a:p>
            <a:pPr>
              <a:defRPr sz="1600">
                <a:solidFill>
                  <a:srgbClr val="212A36"/>
                </a:solidFill>
              </a:defRPr>
            </a:pPr>
            <a:r>
              <a:rPr dirty="0"/>
              <a:t>Students may enter the </a:t>
            </a:r>
            <a:r>
              <a:rPr dirty="0" err="1"/>
              <a:t>programme</a:t>
            </a:r>
            <a:r>
              <a:rPr dirty="0"/>
              <a:t> at two points only: September or November</a:t>
            </a:r>
          </a:p>
        </p:txBody>
      </p:sp>
    </p:spTree>
    <p:extLst>
      <p:ext uri="{BB962C8B-B14F-4D97-AF65-F5344CB8AC3E}">
        <p14:creationId xmlns:p14="http://schemas.microsoft.com/office/powerpoint/2010/main" val="1280268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or 3"/>
          <p:cNvCxnSpPr/>
          <p:nvPr/>
        </p:nvCxnSpPr>
        <p:spPr>
          <a:xfrm>
            <a:off x="685800" y="4471416"/>
            <a:ext cx="11210544" cy="0"/>
          </a:xfrm>
          <a:prstGeom prst="line">
            <a:avLst/>
          </a:prstGeom>
          <a:ln w="25400">
            <a:solidFill>
              <a:srgbClr val="C8D0DA"/>
            </a:solidFill>
          </a:ln>
        </p:spPr>
        <p:style>
          <a:lnRef idx="2">
            <a:schemeClr val="accent1"/>
          </a:lnRef>
          <a:fillRef idx="0">
            <a:schemeClr val="accent1"/>
          </a:fillRef>
          <a:effectRef idx="1">
            <a:schemeClr val="accent1"/>
          </a:effectRef>
          <a:fontRef idx="minor">
            <a:schemeClr val="tx1"/>
          </a:fontRef>
        </p:style>
      </p:cxnSp>
      <p:sp>
        <p:nvSpPr>
          <p:cNvPr id="5" name="Rounded Rectangle 4"/>
          <p:cNvSpPr/>
          <p:nvPr/>
        </p:nvSpPr>
        <p:spPr>
          <a:xfrm>
            <a:off x="502920" y="1600200"/>
            <a:ext cx="2212848" cy="658368"/>
          </a:xfrm>
          <a:prstGeom prst="roundRect">
            <a:avLst/>
          </a:prstGeom>
          <a:solidFill>
            <a:srgbClr val="163F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700" b="1" dirty="0">
                <a:solidFill>
                  <a:srgbClr val="FFFFFF"/>
                </a:solidFill>
              </a:rPr>
              <a:t>Block 1</a:t>
            </a:r>
          </a:p>
          <a:p>
            <a:pPr algn="ctr"/>
            <a:r>
              <a:rPr sz="1100" dirty="0">
                <a:solidFill>
                  <a:srgbClr val="FFFFFF"/>
                </a:solidFill>
              </a:rPr>
              <a:t>September</a:t>
            </a:r>
          </a:p>
        </p:txBody>
      </p:sp>
      <p:sp>
        <p:nvSpPr>
          <p:cNvPr id="6" name="Rounded Rectangle 5"/>
          <p:cNvSpPr/>
          <p:nvPr/>
        </p:nvSpPr>
        <p:spPr>
          <a:xfrm>
            <a:off x="502920" y="2331720"/>
            <a:ext cx="2212848" cy="1901952"/>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r>
              <a:rPr sz="1500" b="1">
                <a:solidFill>
                  <a:srgbClr val="FFFFFF"/>
                </a:solidFill>
              </a:rPr>
              <a:t>Leadership and
Decision Making</a:t>
            </a:r>
          </a:p>
        </p:txBody>
      </p:sp>
      <p:sp>
        <p:nvSpPr>
          <p:cNvPr id="7" name="Rounded Rectangle 6"/>
          <p:cNvSpPr/>
          <p:nvPr/>
        </p:nvSpPr>
        <p:spPr>
          <a:xfrm>
            <a:off x="2843784" y="1600200"/>
            <a:ext cx="2212848" cy="658368"/>
          </a:xfrm>
          <a:prstGeom prst="roundRect">
            <a:avLst/>
          </a:prstGeom>
          <a:solidFill>
            <a:srgbClr val="163F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700" b="1" dirty="0">
                <a:solidFill>
                  <a:srgbClr val="FFFFFF"/>
                </a:solidFill>
              </a:rPr>
              <a:t>Block 2</a:t>
            </a:r>
          </a:p>
          <a:p>
            <a:pPr algn="ctr"/>
            <a:r>
              <a:rPr sz="1100" dirty="0">
                <a:solidFill>
                  <a:srgbClr val="FFFFFF"/>
                </a:solidFill>
              </a:rPr>
              <a:t>November</a:t>
            </a:r>
          </a:p>
        </p:txBody>
      </p:sp>
      <p:sp>
        <p:nvSpPr>
          <p:cNvPr id="8" name="Rounded Rectangle 7"/>
          <p:cNvSpPr/>
          <p:nvPr/>
        </p:nvSpPr>
        <p:spPr>
          <a:xfrm>
            <a:off x="2843784" y="2331720"/>
            <a:ext cx="2212848" cy="1901952"/>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r>
              <a:rPr sz="1500" b="1">
                <a:solidFill>
                  <a:srgbClr val="FFFFFF"/>
                </a:solidFill>
              </a:rPr>
              <a:t>Foundations of
Cyber Law,
Policy &amp; Ethics</a:t>
            </a:r>
          </a:p>
        </p:txBody>
      </p:sp>
      <p:sp>
        <p:nvSpPr>
          <p:cNvPr id="9" name="Rounded Rectangle 8"/>
          <p:cNvSpPr/>
          <p:nvPr/>
        </p:nvSpPr>
        <p:spPr>
          <a:xfrm>
            <a:off x="7525512" y="1609344"/>
            <a:ext cx="2212848" cy="658368"/>
          </a:xfrm>
          <a:prstGeom prst="roundRect">
            <a:avLst/>
          </a:prstGeom>
          <a:solidFill>
            <a:srgbClr val="163F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700" b="1" dirty="0">
                <a:solidFill>
                  <a:srgbClr val="FFFFFF"/>
                </a:solidFill>
              </a:rPr>
              <a:t>Block </a:t>
            </a:r>
            <a:r>
              <a:rPr lang="en-GB" sz="1700" b="1" dirty="0">
                <a:solidFill>
                  <a:srgbClr val="FFFFFF"/>
                </a:solidFill>
              </a:rPr>
              <a:t>4</a:t>
            </a:r>
            <a:endParaRPr sz="1700" b="1" dirty="0">
              <a:solidFill>
                <a:srgbClr val="FFFFFF"/>
              </a:solidFill>
            </a:endParaRPr>
          </a:p>
          <a:p>
            <a:pPr algn="ctr"/>
            <a:r>
              <a:rPr lang="en-GB" sz="1100" dirty="0">
                <a:solidFill>
                  <a:srgbClr val="FFFFFF"/>
                </a:solidFill>
              </a:rPr>
              <a:t>March</a:t>
            </a:r>
            <a:endParaRPr sz="1100" dirty="0">
              <a:solidFill>
                <a:srgbClr val="FFFFFF"/>
              </a:solidFill>
            </a:endParaRPr>
          </a:p>
        </p:txBody>
      </p:sp>
      <p:sp>
        <p:nvSpPr>
          <p:cNvPr id="10" name="Rounded Rectangle 9"/>
          <p:cNvSpPr/>
          <p:nvPr/>
        </p:nvSpPr>
        <p:spPr>
          <a:xfrm>
            <a:off x="7570336" y="2331720"/>
            <a:ext cx="2212848" cy="1901952"/>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r>
              <a:rPr sz="1230" b="1" dirty="0">
                <a:solidFill>
                  <a:srgbClr val="FFFFFF"/>
                </a:solidFill>
              </a:rPr>
              <a:t>EITHER
Trans-national and Domestic
Perspectives on Cybercrime
OR
International Law &amp;
Cyber Conflict</a:t>
            </a:r>
          </a:p>
        </p:txBody>
      </p:sp>
      <p:sp>
        <p:nvSpPr>
          <p:cNvPr id="11" name="Rounded Rectangle 10"/>
          <p:cNvSpPr/>
          <p:nvPr/>
        </p:nvSpPr>
        <p:spPr>
          <a:xfrm>
            <a:off x="5184648" y="1600200"/>
            <a:ext cx="2139517" cy="658368"/>
          </a:xfrm>
          <a:prstGeom prst="roundRect">
            <a:avLst/>
          </a:prstGeom>
          <a:solidFill>
            <a:srgbClr val="163F6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700" b="1" dirty="0">
                <a:solidFill>
                  <a:srgbClr val="FFFFFF"/>
                </a:solidFill>
              </a:rPr>
              <a:t>Block </a:t>
            </a:r>
            <a:r>
              <a:rPr lang="en-GB" sz="1700" b="1" dirty="0">
                <a:solidFill>
                  <a:srgbClr val="FFFFFF"/>
                </a:solidFill>
              </a:rPr>
              <a:t>3</a:t>
            </a:r>
            <a:endParaRPr sz="1700" b="1" dirty="0">
              <a:solidFill>
                <a:srgbClr val="FFFFFF"/>
              </a:solidFill>
            </a:endParaRPr>
          </a:p>
          <a:p>
            <a:pPr algn="ctr"/>
            <a:r>
              <a:rPr lang="en-GB" sz="1100" dirty="0">
                <a:solidFill>
                  <a:srgbClr val="FFFFFF"/>
                </a:solidFill>
              </a:rPr>
              <a:t>January</a:t>
            </a:r>
            <a:endParaRPr sz="1100" dirty="0">
              <a:solidFill>
                <a:srgbClr val="FFFFFF"/>
              </a:solidFill>
            </a:endParaRPr>
          </a:p>
        </p:txBody>
      </p:sp>
      <p:sp>
        <p:nvSpPr>
          <p:cNvPr id="12" name="Rounded Rectangle 11"/>
          <p:cNvSpPr/>
          <p:nvPr/>
        </p:nvSpPr>
        <p:spPr>
          <a:xfrm>
            <a:off x="5184648" y="2331720"/>
            <a:ext cx="2212848" cy="1901952"/>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r>
              <a:rPr sz="1500" b="1" dirty="0">
                <a:solidFill>
                  <a:srgbClr val="FFFFFF"/>
                </a:solidFill>
              </a:rPr>
              <a:t>Digital Rights &amp;
the Politics of
Knowledge</a:t>
            </a:r>
          </a:p>
        </p:txBody>
      </p:sp>
      <p:sp>
        <p:nvSpPr>
          <p:cNvPr id="13" name="Rounded Rectangle 12"/>
          <p:cNvSpPr/>
          <p:nvPr/>
        </p:nvSpPr>
        <p:spPr>
          <a:xfrm>
            <a:off x="9866376" y="1600200"/>
            <a:ext cx="2212848" cy="658368"/>
          </a:xfrm>
          <a:prstGeom prst="roundRect">
            <a:avLst/>
          </a:prstGeom>
          <a:solidFill>
            <a:srgbClr val="D6A84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700" b="1">
                <a:solidFill>
                  <a:srgbClr val="212A36"/>
                </a:solidFill>
              </a:rPr>
              <a:t>Block 5</a:t>
            </a:r>
          </a:p>
          <a:p>
            <a:pPr algn="ctr"/>
            <a:r>
              <a:rPr sz="1100">
                <a:solidFill>
                  <a:srgbClr val="212A36"/>
                </a:solidFill>
              </a:rPr>
              <a:t>Summer</a:t>
            </a:r>
          </a:p>
        </p:txBody>
      </p:sp>
      <p:sp>
        <p:nvSpPr>
          <p:cNvPr id="14" name="Rounded Rectangle 13"/>
          <p:cNvSpPr/>
          <p:nvPr/>
        </p:nvSpPr>
        <p:spPr>
          <a:xfrm>
            <a:off x="9866376" y="2331720"/>
            <a:ext cx="2212848" cy="1901952"/>
          </a:xfrm>
          <a:prstGeom prst="roundRect">
            <a:avLst/>
          </a:prstGeom>
          <a:solidFill>
            <a:srgbClr val="D6A84B"/>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r>
              <a:rPr sz="1500" b="1">
                <a:solidFill>
                  <a:srgbClr val="212A36"/>
                </a:solidFill>
              </a:rPr>
              <a:t>Dissertation /
Project</a:t>
            </a:r>
          </a:p>
        </p:txBody>
      </p:sp>
      <p:sp>
        <p:nvSpPr>
          <p:cNvPr id="15" name="Oval 14"/>
          <p:cNvSpPr/>
          <p:nvPr/>
        </p:nvSpPr>
        <p:spPr>
          <a:xfrm>
            <a:off x="914399" y="744072"/>
            <a:ext cx="1075765" cy="856128"/>
          </a:xfrm>
          <a:prstGeom prst="ellipse">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200" b="1" dirty="0" err="1">
                <a:solidFill>
                  <a:srgbClr val="FFFFFF"/>
                </a:solidFill>
              </a:rPr>
              <a:t>Septemb</a:t>
            </a:r>
            <a:r>
              <a:rPr lang="en-GB" sz="1200" b="1" dirty="0">
                <a:solidFill>
                  <a:srgbClr val="FFFFFF"/>
                </a:solidFill>
              </a:rPr>
              <a:t>er</a:t>
            </a:r>
            <a:endParaRPr sz="1200" b="1" dirty="0">
              <a:solidFill>
                <a:srgbClr val="FFFFFF"/>
              </a:solidFill>
            </a:endParaRPr>
          </a:p>
          <a:p>
            <a:pPr algn="ctr"/>
            <a:r>
              <a:rPr sz="1200" b="1" dirty="0">
                <a:solidFill>
                  <a:srgbClr val="FFFFFF"/>
                </a:solidFill>
              </a:rPr>
              <a:t>entry</a:t>
            </a:r>
          </a:p>
        </p:txBody>
      </p:sp>
      <p:sp>
        <p:nvSpPr>
          <p:cNvPr id="16" name="Oval 15"/>
          <p:cNvSpPr/>
          <p:nvPr/>
        </p:nvSpPr>
        <p:spPr>
          <a:xfrm>
            <a:off x="3273552" y="744072"/>
            <a:ext cx="1092260" cy="856128"/>
          </a:xfrm>
          <a:prstGeom prst="ellipse">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1200" b="1" dirty="0">
                <a:solidFill>
                  <a:srgbClr val="FFFFFF"/>
                </a:solidFill>
              </a:rPr>
              <a:t>November</a:t>
            </a:r>
          </a:p>
          <a:p>
            <a:pPr algn="ctr"/>
            <a:r>
              <a:rPr lang="en-GB" sz="1200" b="1" dirty="0">
                <a:solidFill>
                  <a:srgbClr val="FFFFFF"/>
                </a:solidFill>
              </a:rPr>
              <a:t>e</a:t>
            </a:r>
            <a:r>
              <a:rPr sz="1200" b="1" dirty="0" err="1">
                <a:solidFill>
                  <a:srgbClr val="FFFFFF"/>
                </a:solidFill>
              </a:rPr>
              <a:t>ntry</a:t>
            </a:r>
            <a:endParaRPr sz="1200" b="1" dirty="0">
              <a:solidFill>
                <a:srgbClr val="FFFFFF"/>
              </a:solidFill>
            </a:endParaRPr>
          </a:p>
        </p:txBody>
      </p:sp>
      <p:cxnSp>
        <p:nvCxnSpPr>
          <p:cNvPr id="17" name="Connector 16"/>
          <p:cNvCxnSpPr/>
          <p:nvPr/>
        </p:nvCxnSpPr>
        <p:spPr>
          <a:xfrm>
            <a:off x="1344168" y="1828800"/>
            <a:ext cx="0" cy="438912"/>
          </a:xfrm>
          <a:prstGeom prst="line">
            <a:avLst/>
          </a:prstGeom>
          <a:ln w="22860">
            <a:solidFill>
              <a:srgbClr val="347C86"/>
            </a:solidFill>
          </a:ln>
        </p:spPr>
        <p:style>
          <a:lnRef idx="2">
            <a:schemeClr val="accent1"/>
          </a:lnRef>
          <a:fillRef idx="0">
            <a:schemeClr val="accent1"/>
          </a:fillRef>
          <a:effectRef idx="1">
            <a:schemeClr val="accent1"/>
          </a:effectRef>
          <a:fontRef idx="minor">
            <a:schemeClr val="tx1"/>
          </a:fontRef>
        </p:style>
      </p:cxnSp>
      <p:cxnSp>
        <p:nvCxnSpPr>
          <p:cNvPr id="18" name="Connector 17"/>
          <p:cNvCxnSpPr/>
          <p:nvPr/>
        </p:nvCxnSpPr>
        <p:spPr>
          <a:xfrm>
            <a:off x="3703320" y="1828800"/>
            <a:ext cx="0" cy="438912"/>
          </a:xfrm>
          <a:prstGeom prst="line">
            <a:avLst/>
          </a:prstGeom>
          <a:ln w="22860">
            <a:solidFill>
              <a:srgbClr val="347C86"/>
            </a:solidFill>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658368" y="4754880"/>
            <a:ext cx="10863072" cy="1298448"/>
          </a:xfrm>
          <a:prstGeom prst="roundRect">
            <a:avLst/>
          </a:prstGeom>
          <a:solidFill>
            <a:srgbClr val="ECF3F8"/>
          </a:solidFill>
          <a:ln>
            <a:solidFill>
              <a:srgbClr val="CCD6E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868680" y="4956048"/>
            <a:ext cx="10424160" cy="228600"/>
          </a:xfrm>
          <a:prstGeom prst="rect">
            <a:avLst/>
          </a:prstGeom>
          <a:noFill/>
        </p:spPr>
        <p:txBody>
          <a:bodyPr wrap="square" anchor="ctr">
            <a:spAutoFit/>
          </a:bodyPr>
          <a:lstStyle/>
          <a:p>
            <a:pPr algn="l"/>
            <a:r>
              <a:rPr sz="1400" b="1">
                <a:solidFill>
                  <a:srgbClr val="212A36"/>
                </a:solidFill>
                <a:latin typeface="Calibri"/>
              </a:rPr>
              <a:t>Planning notes</a:t>
            </a:r>
          </a:p>
        </p:txBody>
      </p:sp>
      <p:sp>
        <p:nvSpPr>
          <p:cNvPr id="21" name="TextBox 20"/>
          <p:cNvSpPr txBox="1"/>
          <p:nvPr/>
        </p:nvSpPr>
        <p:spPr>
          <a:xfrm>
            <a:off x="896112" y="5230368"/>
            <a:ext cx="10241280" cy="164592"/>
          </a:xfrm>
          <a:prstGeom prst="rect">
            <a:avLst/>
          </a:prstGeom>
          <a:noFill/>
        </p:spPr>
        <p:txBody>
          <a:bodyPr wrap="square" anchor="ctr">
            <a:spAutoFit/>
          </a:bodyPr>
          <a:lstStyle/>
          <a:p>
            <a:pPr algn="l"/>
            <a:r>
              <a:rPr sz="1220" b="0">
                <a:solidFill>
                  <a:srgbClr val="212A36"/>
                </a:solidFill>
                <a:latin typeface="Calibri"/>
              </a:rPr>
              <a:t>• Students may enter the programme in September or November only.</a:t>
            </a:r>
          </a:p>
        </p:txBody>
      </p:sp>
      <p:sp>
        <p:nvSpPr>
          <p:cNvPr id="22" name="TextBox 21"/>
          <p:cNvSpPr txBox="1"/>
          <p:nvPr/>
        </p:nvSpPr>
        <p:spPr>
          <a:xfrm>
            <a:off x="896112" y="5449824"/>
            <a:ext cx="10241280" cy="164592"/>
          </a:xfrm>
          <a:prstGeom prst="rect">
            <a:avLst/>
          </a:prstGeom>
          <a:noFill/>
        </p:spPr>
        <p:txBody>
          <a:bodyPr wrap="square" anchor="ctr">
            <a:spAutoFit/>
          </a:bodyPr>
          <a:lstStyle/>
          <a:p>
            <a:pPr algn="l"/>
            <a:r>
              <a:rPr sz="1220" b="0">
                <a:solidFill>
                  <a:srgbClr val="212A36"/>
                </a:solidFill>
                <a:latin typeface="Calibri"/>
              </a:rPr>
              <a:t>• September starters begin with Leadership and Decision Making in Block 1.</a:t>
            </a:r>
          </a:p>
        </p:txBody>
      </p:sp>
      <p:sp>
        <p:nvSpPr>
          <p:cNvPr id="23" name="TextBox 22"/>
          <p:cNvSpPr txBox="1"/>
          <p:nvPr/>
        </p:nvSpPr>
        <p:spPr>
          <a:xfrm>
            <a:off x="896112" y="5611538"/>
            <a:ext cx="10241280" cy="280077"/>
          </a:xfrm>
          <a:prstGeom prst="rect">
            <a:avLst/>
          </a:prstGeom>
          <a:noFill/>
        </p:spPr>
        <p:txBody>
          <a:bodyPr wrap="square" anchor="ctr">
            <a:spAutoFit/>
          </a:bodyPr>
          <a:lstStyle/>
          <a:p>
            <a:pPr algn="l"/>
            <a:r>
              <a:rPr sz="1220" b="0" dirty="0">
                <a:solidFill>
                  <a:srgbClr val="212A36"/>
                </a:solidFill>
                <a:latin typeface="Calibri"/>
              </a:rPr>
              <a:t>• Block </a:t>
            </a:r>
            <a:r>
              <a:rPr lang="en-GB" sz="1220" b="0" dirty="0">
                <a:solidFill>
                  <a:srgbClr val="212A36"/>
                </a:solidFill>
                <a:latin typeface="Calibri"/>
              </a:rPr>
              <a:t>4</a:t>
            </a:r>
            <a:r>
              <a:rPr sz="1220" b="0" dirty="0">
                <a:solidFill>
                  <a:srgbClr val="212A36"/>
                </a:solidFill>
                <a:latin typeface="Calibri"/>
              </a:rPr>
              <a:t> is a choice point: students take either Cybercrime or International Law &amp; Cyber Conflict.</a:t>
            </a:r>
          </a:p>
        </p:txBody>
      </p:sp>
      <p:sp>
        <p:nvSpPr>
          <p:cNvPr id="24" name="TextBox 23"/>
          <p:cNvSpPr txBox="1"/>
          <p:nvPr/>
        </p:nvSpPr>
        <p:spPr>
          <a:xfrm>
            <a:off x="896112" y="5888736"/>
            <a:ext cx="10241280" cy="164592"/>
          </a:xfrm>
          <a:prstGeom prst="rect">
            <a:avLst/>
          </a:prstGeom>
          <a:noFill/>
        </p:spPr>
        <p:txBody>
          <a:bodyPr wrap="square" anchor="ctr">
            <a:spAutoFit/>
          </a:bodyPr>
          <a:lstStyle/>
          <a:p>
            <a:pPr algn="l"/>
            <a:r>
              <a:rPr sz="1220" b="0">
                <a:solidFill>
                  <a:srgbClr val="212A36"/>
                </a:solidFill>
                <a:latin typeface="Calibri"/>
              </a:rPr>
              <a:t>• Block 5 is the Summer Dissertation / Project period.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2920" y="340668"/>
            <a:ext cx="10972800" cy="461665"/>
          </a:xfrm>
          <a:prstGeom prst="rect">
            <a:avLst/>
          </a:prstGeom>
          <a:noFill/>
        </p:spPr>
        <p:txBody>
          <a:bodyPr wrap="square" anchor="ctr">
            <a:spAutoFit/>
          </a:bodyPr>
          <a:lstStyle/>
          <a:p>
            <a:pPr algn="l"/>
            <a:r>
              <a:rPr sz="2400" b="1" dirty="0">
                <a:solidFill>
                  <a:srgbClr val="163F67"/>
                </a:solidFill>
                <a:latin typeface="Calibri"/>
              </a:rPr>
              <a:t>Entry </a:t>
            </a:r>
          </a:p>
        </p:txBody>
      </p:sp>
      <p:sp>
        <p:nvSpPr>
          <p:cNvPr id="4" name="Rounded Rectangle 3"/>
          <p:cNvSpPr/>
          <p:nvPr/>
        </p:nvSpPr>
        <p:spPr>
          <a:xfrm>
            <a:off x="521207" y="1836330"/>
            <a:ext cx="5394960" cy="4480560"/>
          </a:xfrm>
          <a:prstGeom prst="roundRect">
            <a:avLst/>
          </a:prstGeom>
          <a:solidFill>
            <a:srgbClr val="FFFFFF"/>
          </a:solidFill>
          <a:ln>
            <a:solidFill>
              <a:srgbClr val="D4DCE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795528" y="1490472"/>
            <a:ext cx="4992624" cy="256032"/>
          </a:xfrm>
          <a:prstGeom prst="rect">
            <a:avLst/>
          </a:prstGeom>
          <a:noFill/>
        </p:spPr>
        <p:txBody>
          <a:bodyPr wrap="square" anchor="ctr">
            <a:spAutoFit/>
          </a:bodyPr>
          <a:lstStyle/>
          <a:p>
            <a:pPr algn="l"/>
            <a:r>
              <a:rPr sz="1800" b="1" dirty="0">
                <a:solidFill>
                  <a:srgbClr val="163F67"/>
                </a:solidFill>
                <a:latin typeface="Calibri"/>
              </a:rPr>
              <a:t>September Start</a:t>
            </a:r>
          </a:p>
        </p:txBody>
      </p:sp>
      <p:sp>
        <p:nvSpPr>
          <p:cNvPr id="6" name="TextBox 5"/>
          <p:cNvSpPr txBox="1"/>
          <p:nvPr/>
        </p:nvSpPr>
        <p:spPr>
          <a:xfrm>
            <a:off x="894677" y="1884560"/>
            <a:ext cx="4992624" cy="201168"/>
          </a:xfrm>
          <a:prstGeom prst="rect">
            <a:avLst/>
          </a:prstGeom>
          <a:noFill/>
        </p:spPr>
        <p:txBody>
          <a:bodyPr wrap="square" anchor="ctr">
            <a:spAutoFit/>
          </a:bodyPr>
          <a:lstStyle/>
          <a:p>
            <a:pPr algn="l"/>
            <a:r>
              <a:rPr sz="1200" b="0">
                <a:solidFill>
                  <a:srgbClr val="6E7A8A"/>
                </a:solidFill>
                <a:latin typeface="Calibri"/>
              </a:rPr>
              <a:t>Students enter at Block 1.</a:t>
            </a:r>
          </a:p>
        </p:txBody>
      </p:sp>
      <p:sp>
        <p:nvSpPr>
          <p:cNvPr id="7" name="Rounded Rectangle 6"/>
          <p:cNvSpPr/>
          <p:nvPr/>
        </p:nvSpPr>
        <p:spPr>
          <a:xfrm>
            <a:off x="813816" y="2194560"/>
            <a:ext cx="4956048" cy="566928"/>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1: Leadership and Decision Making</a:t>
            </a:r>
          </a:p>
        </p:txBody>
      </p:sp>
      <p:sp>
        <p:nvSpPr>
          <p:cNvPr id="8" name="Rounded Rectangle 7"/>
          <p:cNvSpPr/>
          <p:nvPr/>
        </p:nvSpPr>
        <p:spPr>
          <a:xfrm>
            <a:off x="813816" y="2871215"/>
            <a:ext cx="4956048" cy="566928"/>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2: Foundations of Cyber Law, Policy &amp; Ethics</a:t>
            </a:r>
          </a:p>
        </p:txBody>
      </p:sp>
      <p:sp>
        <p:nvSpPr>
          <p:cNvPr id="9" name="Rounded Rectangle 8"/>
          <p:cNvSpPr/>
          <p:nvPr/>
        </p:nvSpPr>
        <p:spPr>
          <a:xfrm>
            <a:off x="813816" y="4224528"/>
            <a:ext cx="4956048" cy="566928"/>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a:t>
            </a:r>
            <a:r>
              <a:rPr lang="en-GB" sz="1220" b="1" dirty="0">
                <a:solidFill>
                  <a:srgbClr val="FFFFFF"/>
                </a:solidFill>
              </a:rPr>
              <a:t>4</a:t>
            </a:r>
            <a:r>
              <a:rPr sz="1220" b="1" dirty="0">
                <a:solidFill>
                  <a:srgbClr val="FFFFFF"/>
                </a:solidFill>
              </a:rPr>
              <a:t>: Choose one: Cybercrime OR International Law &amp; Cyber Conflict</a:t>
            </a:r>
          </a:p>
        </p:txBody>
      </p:sp>
      <p:sp>
        <p:nvSpPr>
          <p:cNvPr id="10" name="Rounded Rectangle 9"/>
          <p:cNvSpPr/>
          <p:nvPr/>
        </p:nvSpPr>
        <p:spPr>
          <a:xfrm>
            <a:off x="813816" y="3547872"/>
            <a:ext cx="4956048" cy="566928"/>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a:t>
            </a:r>
            <a:r>
              <a:rPr lang="en-GB" sz="1220" b="1" dirty="0">
                <a:solidFill>
                  <a:srgbClr val="FFFFFF"/>
                </a:solidFill>
              </a:rPr>
              <a:t>3</a:t>
            </a:r>
            <a:r>
              <a:rPr sz="1220" b="1" dirty="0">
                <a:solidFill>
                  <a:srgbClr val="FFFFFF"/>
                </a:solidFill>
              </a:rPr>
              <a:t>: Digital Rights &amp; the Politics of Knowledge</a:t>
            </a:r>
          </a:p>
        </p:txBody>
      </p:sp>
      <p:sp>
        <p:nvSpPr>
          <p:cNvPr id="11" name="Rounded Rectangle 10"/>
          <p:cNvSpPr/>
          <p:nvPr/>
        </p:nvSpPr>
        <p:spPr>
          <a:xfrm>
            <a:off x="813816" y="4901184"/>
            <a:ext cx="4956048" cy="566928"/>
          </a:xfrm>
          <a:prstGeom prst="roundRect">
            <a:avLst/>
          </a:prstGeom>
          <a:solidFill>
            <a:srgbClr val="D6A84B"/>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a:solidFill>
                  <a:srgbClr val="212A36"/>
                </a:solidFill>
              </a:rPr>
              <a:t>Block 5: Dissertation / Project</a:t>
            </a:r>
          </a:p>
        </p:txBody>
      </p:sp>
      <p:sp>
        <p:nvSpPr>
          <p:cNvPr id="12" name="Rounded Rectangle 11"/>
          <p:cNvSpPr/>
          <p:nvPr/>
        </p:nvSpPr>
        <p:spPr>
          <a:xfrm>
            <a:off x="6172200" y="1325880"/>
            <a:ext cx="5394960" cy="4480560"/>
          </a:xfrm>
          <a:prstGeom prst="roundRect">
            <a:avLst/>
          </a:prstGeom>
          <a:solidFill>
            <a:srgbClr val="FFFFFF"/>
          </a:solidFill>
          <a:ln>
            <a:solidFill>
              <a:srgbClr val="D4DCE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373368" y="1490472"/>
            <a:ext cx="4992624" cy="256032"/>
          </a:xfrm>
          <a:prstGeom prst="rect">
            <a:avLst/>
          </a:prstGeom>
          <a:noFill/>
        </p:spPr>
        <p:txBody>
          <a:bodyPr wrap="square" anchor="ctr">
            <a:spAutoFit/>
          </a:bodyPr>
          <a:lstStyle/>
          <a:p>
            <a:pPr algn="l"/>
            <a:r>
              <a:rPr sz="1800" b="1">
                <a:solidFill>
                  <a:srgbClr val="163F67"/>
                </a:solidFill>
                <a:latin typeface="Calibri"/>
              </a:rPr>
              <a:t>November Start</a:t>
            </a:r>
          </a:p>
        </p:txBody>
      </p:sp>
      <p:sp>
        <p:nvSpPr>
          <p:cNvPr id="14" name="TextBox 13"/>
          <p:cNvSpPr txBox="1"/>
          <p:nvPr/>
        </p:nvSpPr>
        <p:spPr>
          <a:xfrm>
            <a:off x="6373368" y="1901952"/>
            <a:ext cx="4992624" cy="201168"/>
          </a:xfrm>
          <a:prstGeom prst="rect">
            <a:avLst/>
          </a:prstGeom>
          <a:noFill/>
        </p:spPr>
        <p:txBody>
          <a:bodyPr wrap="square" anchor="ctr">
            <a:spAutoFit/>
          </a:bodyPr>
          <a:lstStyle/>
          <a:p>
            <a:pPr algn="l"/>
            <a:r>
              <a:rPr sz="1200" b="0" dirty="0">
                <a:solidFill>
                  <a:srgbClr val="6E7A8A"/>
                </a:solidFill>
                <a:latin typeface="Calibri"/>
              </a:rPr>
              <a:t>Students enter at Block 2.</a:t>
            </a:r>
          </a:p>
        </p:txBody>
      </p:sp>
      <p:sp>
        <p:nvSpPr>
          <p:cNvPr id="15" name="Rounded Rectangle 14"/>
          <p:cNvSpPr/>
          <p:nvPr/>
        </p:nvSpPr>
        <p:spPr>
          <a:xfrm>
            <a:off x="6391656" y="2194560"/>
            <a:ext cx="4956048" cy="566928"/>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2: Foundations of Cyber Law, Policy &amp; Ethics</a:t>
            </a:r>
          </a:p>
        </p:txBody>
      </p:sp>
      <p:sp>
        <p:nvSpPr>
          <p:cNvPr id="16" name="Rounded Rectangle 15"/>
          <p:cNvSpPr/>
          <p:nvPr/>
        </p:nvSpPr>
        <p:spPr>
          <a:xfrm>
            <a:off x="6409944" y="3547872"/>
            <a:ext cx="4956048" cy="566928"/>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a:t>
            </a:r>
            <a:r>
              <a:rPr lang="en-GB" sz="1220" b="1" dirty="0">
                <a:solidFill>
                  <a:srgbClr val="FFFFFF"/>
                </a:solidFill>
              </a:rPr>
              <a:t>4</a:t>
            </a:r>
            <a:r>
              <a:rPr sz="1220" b="1" dirty="0">
                <a:solidFill>
                  <a:srgbClr val="FFFFFF"/>
                </a:solidFill>
              </a:rPr>
              <a:t>: Choose one: Cybercrime OR International Law &amp; Cyber Conflict</a:t>
            </a:r>
          </a:p>
        </p:txBody>
      </p:sp>
      <p:sp>
        <p:nvSpPr>
          <p:cNvPr id="17" name="Rounded Rectangle 16"/>
          <p:cNvSpPr/>
          <p:nvPr/>
        </p:nvSpPr>
        <p:spPr>
          <a:xfrm>
            <a:off x="6409944" y="2871215"/>
            <a:ext cx="4956048" cy="566928"/>
          </a:xfrm>
          <a:prstGeom prst="roundRect">
            <a:avLst/>
          </a:prstGeom>
          <a:solidFill>
            <a:srgbClr val="347C86"/>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a:t>
            </a:r>
            <a:r>
              <a:rPr lang="en-GB" sz="1220" b="1" dirty="0">
                <a:solidFill>
                  <a:srgbClr val="FFFFFF"/>
                </a:solidFill>
              </a:rPr>
              <a:t>3</a:t>
            </a:r>
            <a:r>
              <a:rPr sz="1220" b="1" dirty="0">
                <a:solidFill>
                  <a:srgbClr val="FFFFFF"/>
                </a:solidFill>
              </a:rPr>
              <a:t>: Digital Rights &amp; the Politics of Knowledge</a:t>
            </a:r>
          </a:p>
        </p:txBody>
      </p:sp>
      <p:sp>
        <p:nvSpPr>
          <p:cNvPr id="18" name="Rounded Rectangle 17"/>
          <p:cNvSpPr/>
          <p:nvPr/>
        </p:nvSpPr>
        <p:spPr>
          <a:xfrm>
            <a:off x="6391656" y="4224528"/>
            <a:ext cx="4956048" cy="566928"/>
          </a:xfrm>
          <a:prstGeom prst="roundRect">
            <a:avLst/>
          </a:prstGeom>
          <a:solidFill>
            <a:srgbClr val="D6A84B"/>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a:solidFill>
                  <a:srgbClr val="212A36"/>
                </a:solidFill>
              </a:rPr>
              <a:t>Block 5: Dissertation / Project</a:t>
            </a:r>
          </a:p>
        </p:txBody>
      </p:sp>
      <p:sp>
        <p:nvSpPr>
          <p:cNvPr id="22" name="Rounded Rectangle 6">
            <a:extLst>
              <a:ext uri="{FF2B5EF4-FFF2-40B4-BE49-F238E27FC236}">
                <a16:creationId xmlns:a16="http://schemas.microsoft.com/office/drawing/2014/main" id="{396E22BE-AEB4-8AEA-ECEC-7E177F39FAA2}"/>
              </a:ext>
            </a:extLst>
          </p:cNvPr>
          <p:cNvSpPr/>
          <p:nvPr/>
        </p:nvSpPr>
        <p:spPr>
          <a:xfrm>
            <a:off x="6373368" y="4901184"/>
            <a:ext cx="4956048" cy="566928"/>
          </a:xfrm>
          <a:prstGeom prst="roundRect">
            <a:avLst/>
          </a:prstGeom>
          <a:solidFill>
            <a:srgbClr val="5E8FBE"/>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l"/>
            <a:r>
              <a:rPr sz="1220" b="1" dirty="0">
                <a:solidFill>
                  <a:srgbClr val="FFFFFF"/>
                </a:solidFill>
              </a:rPr>
              <a:t>Block 1: Leadership and Decision Making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EF84732B-4415-9C08-9184-A70EDCED8A36}"/>
              </a:ext>
            </a:extLst>
          </p:cNvPr>
          <p:cNvGraphicFramePr>
            <a:graphicFrameLocks noGrp="1"/>
          </p:cNvGraphicFramePr>
          <p:nvPr>
            <p:ph idx="1"/>
            <p:extLst>
              <p:ext uri="{D42A27DB-BD31-4B8C-83A1-F6EECF244321}">
                <p14:modId xmlns:p14="http://schemas.microsoft.com/office/powerpoint/2010/main" val="3251047307"/>
              </p:ext>
            </p:extLst>
          </p:nvPr>
        </p:nvGraphicFramePr>
        <p:xfrm>
          <a:off x="1039906" y="1470212"/>
          <a:ext cx="9556376" cy="4358654"/>
        </p:xfrm>
        <a:graphic>
          <a:graphicData uri="http://schemas.openxmlformats.org/drawingml/2006/table">
            <a:tbl>
              <a:tblPr firstRow="1" firstCol="1" bandRow="1">
                <a:tableStyleId>{5C22544A-7EE6-4342-B048-85BDC9FD1C3A}</a:tableStyleId>
              </a:tblPr>
              <a:tblGrid>
                <a:gridCol w="2331901">
                  <a:extLst>
                    <a:ext uri="{9D8B030D-6E8A-4147-A177-3AD203B41FA5}">
                      <a16:colId xmlns:a16="http://schemas.microsoft.com/office/drawing/2014/main" val="3334726787"/>
                    </a:ext>
                  </a:extLst>
                </a:gridCol>
                <a:gridCol w="7224475">
                  <a:extLst>
                    <a:ext uri="{9D8B030D-6E8A-4147-A177-3AD203B41FA5}">
                      <a16:colId xmlns:a16="http://schemas.microsoft.com/office/drawing/2014/main" val="4032988981"/>
                    </a:ext>
                  </a:extLst>
                </a:gridCol>
              </a:tblGrid>
              <a:tr h="896470">
                <a:tc>
                  <a:txBody>
                    <a:bodyPr/>
                    <a:lstStyle/>
                    <a:p>
                      <a:pPr>
                        <a:lnSpc>
                          <a:spcPct val="115000"/>
                        </a:lnSpc>
                        <a:spcBef>
                          <a:spcPts val="800"/>
                        </a:spcBef>
                        <a:spcAft>
                          <a:spcPts val="400"/>
                        </a:spcAft>
                        <a:buNone/>
                      </a:pPr>
                      <a:r>
                        <a:rPr lang="en-US" sz="2800" dirty="0">
                          <a:effectLst/>
                        </a:rPr>
                        <a:t>Award</a:t>
                      </a:r>
                      <a:endParaRPr lang="en-GB" sz="2800" b="1" dirty="0">
                        <a:solidFill>
                          <a:srgbClr val="2B5D87"/>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tc>
                  <a:txBody>
                    <a:bodyPr/>
                    <a:lstStyle/>
                    <a:p>
                      <a:pPr>
                        <a:lnSpc>
                          <a:spcPct val="115000"/>
                        </a:lnSpc>
                        <a:spcAft>
                          <a:spcPts val="600"/>
                        </a:spcAft>
                        <a:buNone/>
                      </a:pPr>
                      <a:r>
                        <a:rPr lang="en-US" sz="2400" dirty="0">
                          <a:effectLst/>
                        </a:rPr>
                        <a:t>Master of Science (MSc)</a:t>
                      </a:r>
                      <a:endParaRPr lang="en-GB" sz="2400" dirty="0">
                        <a:solidFill>
                          <a:srgbClr val="202833"/>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extLst>
                  <a:ext uri="{0D108BD9-81ED-4DB2-BD59-A6C34878D82A}">
                    <a16:rowId xmlns:a16="http://schemas.microsoft.com/office/drawing/2014/main" val="469446112"/>
                  </a:ext>
                </a:extLst>
              </a:tr>
              <a:tr h="712572">
                <a:tc>
                  <a:txBody>
                    <a:bodyPr/>
                    <a:lstStyle/>
                    <a:p>
                      <a:pPr>
                        <a:lnSpc>
                          <a:spcPct val="115000"/>
                        </a:lnSpc>
                        <a:spcBef>
                          <a:spcPts val="800"/>
                        </a:spcBef>
                        <a:spcAft>
                          <a:spcPts val="400"/>
                        </a:spcAft>
                        <a:buNone/>
                      </a:pPr>
                      <a:r>
                        <a:rPr lang="en-US" sz="2800">
                          <a:effectLst/>
                        </a:rPr>
                        <a:t>Mode of Study</a:t>
                      </a:r>
                      <a:endParaRPr lang="en-GB" sz="2800" b="1">
                        <a:solidFill>
                          <a:srgbClr val="2B5D87"/>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tc>
                  <a:txBody>
                    <a:bodyPr/>
                    <a:lstStyle/>
                    <a:p>
                      <a:pPr>
                        <a:lnSpc>
                          <a:spcPct val="115000"/>
                        </a:lnSpc>
                        <a:spcAft>
                          <a:spcPts val="600"/>
                        </a:spcAft>
                        <a:buNone/>
                      </a:pPr>
                      <a:r>
                        <a:rPr lang="en-US" sz="2400">
                          <a:effectLst/>
                        </a:rPr>
                        <a:t>Full-time and part-time</a:t>
                      </a:r>
                      <a:endParaRPr lang="en-GB" sz="2400">
                        <a:solidFill>
                          <a:srgbClr val="202833"/>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extLst>
                  <a:ext uri="{0D108BD9-81ED-4DB2-BD59-A6C34878D82A}">
                    <a16:rowId xmlns:a16="http://schemas.microsoft.com/office/drawing/2014/main" val="3824286314"/>
                  </a:ext>
                </a:extLst>
              </a:tr>
              <a:tr h="712572">
                <a:tc>
                  <a:txBody>
                    <a:bodyPr/>
                    <a:lstStyle/>
                    <a:p>
                      <a:pPr>
                        <a:lnSpc>
                          <a:spcPct val="115000"/>
                        </a:lnSpc>
                        <a:spcBef>
                          <a:spcPts val="800"/>
                        </a:spcBef>
                        <a:spcAft>
                          <a:spcPts val="400"/>
                        </a:spcAft>
                        <a:buNone/>
                      </a:pPr>
                      <a:r>
                        <a:rPr lang="en-US" sz="2800">
                          <a:effectLst/>
                        </a:rPr>
                        <a:t>Duration</a:t>
                      </a:r>
                      <a:endParaRPr lang="en-GB" sz="2800" b="1">
                        <a:solidFill>
                          <a:srgbClr val="2B5D87"/>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tc>
                  <a:txBody>
                    <a:bodyPr/>
                    <a:lstStyle/>
                    <a:p>
                      <a:pPr>
                        <a:lnSpc>
                          <a:spcPct val="115000"/>
                        </a:lnSpc>
                        <a:spcAft>
                          <a:spcPts val="600"/>
                        </a:spcAft>
                        <a:buNone/>
                      </a:pPr>
                      <a:r>
                        <a:rPr lang="en-US" sz="2400" dirty="0">
                          <a:effectLst/>
                        </a:rPr>
                        <a:t>1 year full-time; 2 years part-time</a:t>
                      </a:r>
                      <a:endParaRPr lang="en-GB" sz="2400" dirty="0">
                        <a:solidFill>
                          <a:srgbClr val="202833"/>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extLst>
                  <a:ext uri="{0D108BD9-81ED-4DB2-BD59-A6C34878D82A}">
                    <a16:rowId xmlns:a16="http://schemas.microsoft.com/office/drawing/2014/main" val="1259725467"/>
                  </a:ext>
                </a:extLst>
              </a:tr>
              <a:tr h="712572">
                <a:tc>
                  <a:txBody>
                    <a:bodyPr/>
                    <a:lstStyle/>
                    <a:p>
                      <a:pPr>
                        <a:lnSpc>
                          <a:spcPct val="115000"/>
                        </a:lnSpc>
                        <a:spcBef>
                          <a:spcPts val="800"/>
                        </a:spcBef>
                        <a:spcAft>
                          <a:spcPts val="400"/>
                        </a:spcAft>
                        <a:buNone/>
                      </a:pPr>
                      <a:r>
                        <a:rPr lang="en-US" sz="2800">
                          <a:effectLst/>
                        </a:rPr>
                        <a:t>Structure</a:t>
                      </a:r>
                      <a:endParaRPr lang="en-GB" sz="2800" b="1">
                        <a:solidFill>
                          <a:srgbClr val="2B5D87"/>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tc>
                  <a:txBody>
                    <a:bodyPr/>
                    <a:lstStyle/>
                    <a:p>
                      <a:pPr>
                        <a:lnSpc>
                          <a:spcPct val="115000"/>
                        </a:lnSpc>
                        <a:spcAft>
                          <a:spcPts val="600"/>
                        </a:spcAft>
                        <a:buNone/>
                      </a:pPr>
                      <a:r>
                        <a:rPr lang="en-US" sz="2400" dirty="0">
                          <a:effectLst/>
                        </a:rPr>
                        <a:t>Four taught 30-credit modules / teaching blocks plus a 60-credit Dissertation / Project</a:t>
                      </a:r>
                      <a:endParaRPr lang="en-GB" sz="2400" dirty="0">
                        <a:solidFill>
                          <a:srgbClr val="202833"/>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extLst>
                  <a:ext uri="{0D108BD9-81ED-4DB2-BD59-A6C34878D82A}">
                    <a16:rowId xmlns:a16="http://schemas.microsoft.com/office/drawing/2014/main" val="191962283"/>
                  </a:ext>
                </a:extLst>
              </a:tr>
              <a:tr h="1103145">
                <a:tc>
                  <a:txBody>
                    <a:bodyPr/>
                    <a:lstStyle/>
                    <a:p>
                      <a:pPr>
                        <a:lnSpc>
                          <a:spcPct val="115000"/>
                        </a:lnSpc>
                        <a:spcBef>
                          <a:spcPts val="800"/>
                        </a:spcBef>
                        <a:spcAft>
                          <a:spcPts val="400"/>
                        </a:spcAft>
                        <a:buNone/>
                      </a:pPr>
                      <a:r>
                        <a:rPr lang="en-US" sz="2800">
                          <a:effectLst/>
                        </a:rPr>
                        <a:t>Entry Pattern</a:t>
                      </a:r>
                      <a:endParaRPr lang="en-GB" sz="2800" b="1">
                        <a:solidFill>
                          <a:srgbClr val="2B5D87"/>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tc>
                  <a:txBody>
                    <a:bodyPr/>
                    <a:lstStyle/>
                    <a:p>
                      <a:pPr>
                        <a:lnSpc>
                          <a:spcPct val="115000"/>
                        </a:lnSpc>
                        <a:spcAft>
                          <a:spcPts val="600"/>
                        </a:spcAft>
                        <a:buNone/>
                      </a:pPr>
                      <a:r>
                        <a:rPr lang="en-US" sz="2400" dirty="0">
                          <a:effectLst/>
                        </a:rPr>
                        <a:t>September or November</a:t>
                      </a:r>
                      <a:endParaRPr lang="en-GB" sz="2400" dirty="0">
                        <a:solidFill>
                          <a:srgbClr val="202833"/>
                        </a:solidFill>
                        <a:effectLst/>
                        <a:latin typeface="Aptos" panose="020B0004020202020204" pitchFamily="34" charset="0"/>
                        <a:ea typeface="Aptos" panose="020B0004020202020204" pitchFamily="34" charset="0"/>
                        <a:cs typeface="Times New Roman" panose="02020603050405020304" pitchFamily="18" charset="0"/>
                      </a:endParaRPr>
                    </a:p>
                  </a:txBody>
                  <a:tcPr marL="69850" marR="69850" marT="57150" marB="57150" anchor="ctr"/>
                </a:tc>
                <a:extLst>
                  <a:ext uri="{0D108BD9-81ED-4DB2-BD59-A6C34878D82A}">
                    <a16:rowId xmlns:a16="http://schemas.microsoft.com/office/drawing/2014/main" val="3559968810"/>
                  </a:ext>
                </a:extLst>
              </a:tr>
            </a:tbl>
          </a:graphicData>
        </a:graphic>
      </p:graphicFrame>
      <p:sp>
        <p:nvSpPr>
          <p:cNvPr id="30723" name="Slide Number Placeholder 1">
            <a:extLst>
              <a:ext uri="{FF2B5EF4-FFF2-40B4-BE49-F238E27FC236}">
                <a16:creationId xmlns:a16="http://schemas.microsoft.com/office/drawing/2014/main" id="{E4EEE567-C10C-48CF-B737-752C59B16FFA}"/>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6</a:t>
            </a:fld>
            <a:endParaRPr lang="en-GB" altLang="en-US" sz="1200">
              <a:solidFill>
                <a:srgbClr val="898989"/>
              </a:solidFill>
            </a:endParaRPr>
          </a:p>
        </p:txBody>
      </p:sp>
    </p:spTree>
  </p:cSld>
  <p:clrMapOvr>
    <a:masterClrMapping/>
  </p:clrMapOvr>
  <p:transition spd="slow">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E4EEE567-C10C-48CF-B737-752C59B16FFA}"/>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7</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CC8715B2-E73E-4B9C-9221-B36FC4B1A868}"/>
              </a:ext>
            </a:extLst>
          </p:cNvPr>
          <p:cNvSpPr>
            <a:spLocks noGrp="1"/>
          </p:cNvSpPr>
          <p:nvPr>
            <p:ph idx="1"/>
          </p:nvPr>
        </p:nvSpPr>
        <p:spPr>
          <a:xfrm>
            <a:off x="696157" y="1269507"/>
            <a:ext cx="10515600" cy="5362112"/>
          </a:xfrm>
        </p:spPr>
        <p:txBody>
          <a:bodyPr>
            <a:normAutofit/>
          </a:bodyPr>
          <a:lstStyle/>
          <a:p>
            <a:pPr marL="0" indent="0">
              <a:buNone/>
            </a:pPr>
            <a:r>
              <a:rPr lang="en-GB" b="1" dirty="0">
                <a:latin typeface="Arial" panose="020B0604020202020204" pitchFamily="34" charset="0"/>
                <a:cs typeface="Arial" panose="020B0604020202020204" pitchFamily="34" charset="0"/>
              </a:rPr>
              <a:t>Overview</a:t>
            </a:r>
          </a:p>
          <a:p>
            <a:r>
              <a:rPr lang="en-GB" dirty="0">
                <a:latin typeface="Arial" panose="020B0604020202020204" pitchFamily="34" charset="0"/>
                <a:cs typeface="Arial" panose="020B0604020202020204" pitchFamily="34" charset="0"/>
              </a:rPr>
              <a:t>MSc in Cyber Law, Policy &amp; Ethics = an </a:t>
            </a:r>
            <a:r>
              <a:rPr lang="en-GB" b="1" dirty="0">
                <a:latin typeface="Arial" panose="020B0604020202020204" pitchFamily="34" charset="0"/>
                <a:cs typeface="Arial" panose="020B0604020202020204" pitchFamily="34" charset="0"/>
              </a:rPr>
              <a:t>interdisciplinary</a:t>
            </a:r>
            <a:r>
              <a:rPr lang="en-GB" dirty="0">
                <a:latin typeface="Arial" panose="020B0604020202020204" pitchFamily="34" charset="0"/>
                <a:cs typeface="Arial" panose="020B0604020202020204" pitchFamily="34" charset="0"/>
              </a:rPr>
              <a:t> postgraduate programme examining the legal, regulatory, policy and ethical challenges arising in digitally networked societies</a:t>
            </a:r>
          </a:p>
          <a:p>
            <a:r>
              <a:rPr lang="en-GB" dirty="0">
                <a:latin typeface="Arial" panose="020B0604020202020204" pitchFamily="34" charset="0"/>
                <a:cs typeface="Arial" panose="020B0604020202020204" pitchFamily="34" charset="0"/>
              </a:rPr>
              <a:t>Addresses cyber-related issues </a:t>
            </a:r>
            <a:r>
              <a:rPr lang="en-GB" b="1" dirty="0">
                <a:latin typeface="Arial" panose="020B0604020202020204" pitchFamily="34" charset="0"/>
                <a:cs typeface="Arial" panose="020B0604020202020204" pitchFamily="34" charset="0"/>
              </a:rPr>
              <a:t>as problems of governance, power, responsibility, harm, rights and justice</a:t>
            </a:r>
          </a:p>
          <a:p>
            <a:r>
              <a:rPr lang="en-GB" dirty="0">
                <a:latin typeface="Arial" panose="020B0604020202020204" pitchFamily="34" charset="0"/>
                <a:cs typeface="Arial" panose="020B0604020202020204" pitchFamily="34" charset="0"/>
              </a:rPr>
              <a:t>Designed for students seeking advanced understanding of how digital environments are regulated across domestic, trans-national and international contexts</a:t>
            </a:r>
          </a:p>
          <a:p>
            <a:r>
              <a:rPr lang="en-GB" dirty="0">
                <a:latin typeface="Arial" panose="020B0604020202020204" pitchFamily="34" charset="0"/>
                <a:cs typeface="Arial" panose="020B0604020202020204" pitchFamily="34" charset="0"/>
              </a:rPr>
              <a:t>Thus: Explores the governance of digital rights, privacy, online harms, cybercrime and cyber conflict</a:t>
            </a:r>
          </a:p>
          <a:p>
            <a:r>
              <a:rPr lang="en-GB" dirty="0">
                <a:latin typeface="Arial" panose="020B0604020202020204" pitchFamily="34" charset="0"/>
                <a:cs typeface="Arial" panose="020B0604020202020204" pitchFamily="34" charset="0"/>
              </a:rPr>
              <a:t>Enables students to analyse the interaction between law, public policy, ethics, institutional practice and social consequence</a:t>
            </a:r>
          </a:p>
        </p:txBody>
      </p:sp>
    </p:spTree>
    <p:extLst>
      <p:ext uri="{BB962C8B-B14F-4D97-AF65-F5344CB8AC3E}">
        <p14:creationId xmlns:p14="http://schemas.microsoft.com/office/powerpoint/2010/main" val="2135812279"/>
      </p:ext>
    </p:extLst>
  </p:cSld>
  <p:clrMapOvr>
    <a:masterClrMapping/>
  </p:clrMapOvr>
  <p:transition spd="slow">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3DF21-004A-7C31-6421-35A36676F801}"/>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575D153A-DB96-4686-2BE1-D3DB2CE5E670}"/>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8</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8998EBAA-9CB9-EE40-459B-502B2D153CFF}"/>
              </a:ext>
            </a:extLst>
          </p:cNvPr>
          <p:cNvSpPr>
            <a:spLocks noGrp="1"/>
          </p:cNvSpPr>
          <p:nvPr>
            <p:ph idx="1"/>
          </p:nvPr>
        </p:nvSpPr>
        <p:spPr>
          <a:xfrm>
            <a:off x="696157" y="1269507"/>
            <a:ext cx="10515600" cy="5362112"/>
          </a:xfrm>
        </p:spPr>
        <p:txBody>
          <a:bodyPr>
            <a:normAutofit/>
          </a:bodyPr>
          <a:lstStyle/>
          <a:p>
            <a:r>
              <a:rPr lang="en-GB" dirty="0">
                <a:latin typeface="Arial" panose="020B0604020202020204" pitchFamily="34" charset="0"/>
                <a:cs typeface="Arial" panose="020B0604020202020204" pitchFamily="34" charset="0"/>
              </a:rPr>
              <a:t>Intended to provide a distinctive academic pathway for students </a:t>
            </a:r>
            <a:r>
              <a:rPr lang="en-GB" b="1" dirty="0">
                <a:latin typeface="Arial" panose="020B0604020202020204" pitchFamily="34" charset="0"/>
                <a:cs typeface="Arial" panose="020B0604020202020204" pitchFamily="34" charset="0"/>
              </a:rPr>
              <a:t>from a range of disciplinary backgrounds</a:t>
            </a:r>
          </a:p>
          <a:p>
            <a:r>
              <a:rPr lang="en-GB" dirty="0" err="1">
                <a:latin typeface="Arial" panose="020B0604020202020204" pitchFamily="34" charset="0"/>
                <a:cs typeface="Arial" panose="020B0604020202020204" pitchFamily="34" charset="0"/>
              </a:rPr>
              <a:t>Incl</a:t>
            </a:r>
            <a:r>
              <a:rPr lang="en-GB" dirty="0">
                <a:latin typeface="Arial" panose="020B0604020202020204" pitchFamily="34" charset="0"/>
                <a:cs typeface="Arial" panose="020B0604020202020204" pitchFamily="34" charset="0"/>
              </a:rPr>
              <a:t> law, politics, criminology, public policy, sociology, philosophy, international relations, media and communications &amp; related fields</a:t>
            </a:r>
          </a:p>
          <a:p>
            <a:pPr marL="0" indent="0">
              <a:buNone/>
            </a:pPr>
            <a:r>
              <a:rPr lang="en-GB" b="1" dirty="0">
                <a:latin typeface="Arial" panose="020B0604020202020204" pitchFamily="34" charset="0"/>
                <a:cs typeface="Arial" panose="020B0604020202020204" pitchFamily="34" charset="0"/>
              </a:rPr>
              <a:t>Overview</a:t>
            </a:r>
          </a:p>
          <a:p>
            <a:r>
              <a:rPr lang="en-GB" dirty="0">
                <a:latin typeface="Arial" panose="020B0604020202020204" pitchFamily="34" charset="0"/>
                <a:cs typeface="Arial" panose="020B0604020202020204" pitchFamily="34" charset="0"/>
              </a:rPr>
              <a:t>Designed to </a:t>
            </a:r>
            <a:r>
              <a:rPr lang="en-GB" b="1" dirty="0">
                <a:latin typeface="Arial" panose="020B0604020202020204" pitchFamily="34" charset="0"/>
                <a:cs typeface="Arial" panose="020B0604020202020204" pitchFamily="34" charset="0"/>
              </a:rPr>
              <a:t>complement</a:t>
            </a:r>
            <a:r>
              <a:rPr lang="en-GB" dirty="0">
                <a:latin typeface="Arial" panose="020B0604020202020204" pitchFamily="34" charset="0"/>
                <a:cs typeface="Arial" panose="020B0604020202020204" pitchFamily="34" charset="0"/>
              </a:rPr>
              <a:t> more technically-oriented cyber law / security provision at Abertay</a:t>
            </a:r>
          </a:p>
          <a:p>
            <a:r>
              <a:rPr lang="en-GB" dirty="0">
                <a:latin typeface="Arial" panose="020B0604020202020204" pitchFamily="34" charset="0"/>
                <a:cs typeface="Arial" panose="020B0604020202020204" pitchFamily="34" charset="0"/>
              </a:rPr>
              <a:t>≠ operational cyber security or technical defence programme</a:t>
            </a:r>
          </a:p>
          <a:p>
            <a:r>
              <a:rPr lang="en-GB" dirty="0">
                <a:latin typeface="Arial" panose="020B0604020202020204" pitchFamily="34" charset="0"/>
                <a:cs typeface="Arial" panose="020B0604020202020204" pitchFamily="34" charset="0"/>
              </a:rPr>
              <a:t>Rather on the legal, ethical, policy and regulatory frameworks through which digital activity is governed and contested</a:t>
            </a:r>
          </a:p>
          <a:p>
            <a:r>
              <a:rPr lang="en-GB" dirty="0">
                <a:latin typeface="Arial" panose="020B0604020202020204" pitchFamily="34" charset="0"/>
                <a:cs typeface="Arial" panose="020B0604020202020204" pitchFamily="34" charset="0"/>
              </a:rPr>
              <a:t>Foundations module = NB in establishing the </a:t>
            </a:r>
            <a:r>
              <a:rPr lang="en-GB">
                <a:latin typeface="Arial" panose="020B0604020202020204" pitchFamily="34" charset="0"/>
                <a:cs typeface="Arial" panose="020B0604020202020204" pitchFamily="34" charset="0"/>
              </a:rPr>
              <a:t>technical, conceptual </a:t>
            </a:r>
            <a:r>
              <a:rPr lang="en-GB" dirty="0">
                <a:latin typeface="Arial" panose="020B0604020202020204" pitchFamily="34" charset="0"/>
                <a:cs typeface="Arial" panose="020B0604020202020204" pitchFamily="34" charset="0"/>
              </a:rPr>
              <a:t>&amp; methodological basis for the programme</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412194"/>
      </p:ext>
    </p:extLst>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40629-E3B5-50A9-794D-E1BEB21092F9}"/>
            </a:ext>
          </a:extLst>
        </p:cNvPr>
        <p:cNvGrpSpPr/>
        <p:nvPr/>
      </p:nvGrpSpPr>
      <p:grpSpPr>
        <a:xfrm>
          <a:off x="0" y="0"/>
          <a:ext cx="0" cy="0"/>
          <a:chOff x="0" y="0"/>
          <a:chExt cx="0" cy="0"/>
        </a:xfrm>
      </p:grpSpPr>
      <p:sp>
        <p:nvSpPr>
          <p:cNvPr id="30723" name="Slide Number Placeholder 1">
            <a:extLst>
              <a:ext uri="{FF2B5EF4-FFF2-40B4-BE49-F238E27FC236}">
                <a16:creationId xmlns:a16="http://schemas.microsoft.com/office/drawing/2014/main" id="{989A6D9D-2449-287B-6215-446EC999115D}"/>
              </a:ext>
            </a:extLst>
          </p:cNvPr>
          <p:cNvSpPr>
            <a:spLocks noGrp="1"/>
          </p:cNvSpPr>
          <p:nvPr>
            <p:ph type="sldNum" sz="quarter" idx="12"/>
          </p:nvPr>
        </p:nvSpPr>
        <p:spPr bwMode="auto">
          <a:xfrm>
            <a:off x="6553200" y="6356350"/>
            <a:ext cx="2133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GB"/>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a:lstStyle>
          <a:p>
            <a:pPr>
              <a:spcBef>
                <a:spcPct val="0"/>
              </a:spcBef>
              <a:buFontTx/>
              <a:buNone/>
            </a:pPr>
            <a:fld id="{931F9C94-1854-49B1-AFC8-D2FC3E0803EA}" type="slidenum">
              <a:rPr lang="en-GB" altLang="en-US" smtClean="0"/>
              <a:pPr>
                <a:spcBef>
                  <a:spcPct val="0"/>
                </a:spcBef>
                <a:buFontTx/>
                <a:buNone/>
              </a:pPr>
              <a:t>9</a:t>
            </a:fld>
            <a:endParaRPr lang="en-GB" altLang="en-US" sz="1200">
              <a:solidFill>
                <a:srgbClr val="898989"/>
              </a:solidFill>
            </a:endParaRPr>
          </a:p>
        </p:txBody>
      </p:sp>
      <p:sp>
        <p:nvSpPr>
          <p:cNvPr id="3" name="Content Placeholder 2">
            <a:extLst>
              <a:ext uri="{FF2B5EF4-FFF2-40B4-BE49-F238E27FC236}">
                <a16:creationId xmlns:a16="http://schemas.microsoft.com/office/drawing/2014/main" id="{7F6C984D-9564-65F7-C526-4463BAB167BC}"/>
              </a:ext>
            </a:extLst>
          </p:cNvPr>
          <p:cNvSpPr>
            <a:spLocks noGrp="1"/>
          </p:cNvSpPr>
          <p:nvPr>
            <p:ph idx="1"/>
          </p:nvPr>
        </p:nvSpPr>
        <p:spPr>
          <a:xfrm>
            <a:off x="696157" y="1595718"/>
            <a:ext cx="10515600" cy="5035901"/>
          </a:xfrm>
        </p:spPr>
        <p:txBody>
          <a:bodyPr>
            <a:normAutofit/>
          </a:bodyPr>
          <a:lstStyle/>
          <a:p>
            <a:r>
              <a:rPr lang="en-GB" dirty="0">
                <a:latin typeface="Arial" panose="020B0604020202020204" pitchFamily="34" charset="0"/>
                <a:cs typeface="Arial" panose="020B0604020202020204" pitchFamily="34" charset="0"/>
              </a:rPr>
              <a:t>Ensuring that students from non-law as well as law backgrounds can engage effectively with later modules &amp; introduces basic cyber terminology</a:t>
            </a:r>
          </a:p>
          <a:p>
            <a:r>
              <a:rPr lang="en-GB" dirty="0">
                <a:latin typeface="Arial" panose="020B0604020202020204" pitchFamily="34" charset="0"/>
                <a:cs typeface="Arial" panose="020B0604020202020204" pitchFamily="34" charset="0"/>
              </a:rPr>
              <a:t>Across the programme, students will be encouraged to analyse legal materials, policy texts, regulatory approaches, ethical arguments and institutional practices in an integrated way</a:t>
            </a:r>
          </a:p>
          <a:p>
            <a:r>
              <a:rPr lang="en-GB" dirty="0">
                <a:latin typeface="Arial" panose="020B0604020202020204" pitchFamily="34" charset="0"/>
                <a:cs typeface="Arial" panose="020B0604020202020204" pitchFamily="34" charset="0"/>
              </a:rPr>
              <a:t>Dissertation / Project stage = primarily based on supervised independent study, BUT supported where appropriate by dissertation guidance, project development sessions or research workshops</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8565558"/>
      </p:ext>
    </p:extLst>
  </p:cSld>
  <p:clrMapOvr>
    <a:masterClrMapping/>
  </p:clrMapOvr>
  <p:transition spd="slow">
    <p:wheel spokes="1"/>
  </p:transition>
</p:sld>
</file>

<file path=ppt/theme/theme1.xml><?xml version="1.0" encoding="utf-8"?>
<a:theme xmlns:a="http://schemas.openxmlformats.org/drawingml/2006/main" name="Blank">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16_9.pptx" id="{FB01CD9F-5EFD-4F6E-8819-E3A674E6A356}" vid="{E5B95034-F2DB-445F-AE69-59EF4D27D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0137495A9A0D49AF04CFAD9DCE3081" ma:contentTypeVersion="17" ma:contentTypeDescription="Create a new document." ma:contentTypeScope="" ma:versionID="dc2b738247cb71b53658fcc8bc0df5e7">
  <xsd:schema xmlns:xsd="http://www.w3.org/2001/XMLSchema" xmlns:xs="http://www.w3.org/2001/XMLSchema" xmlns:p="http://schemas.microsoft.com/office/2006/metadata/properties" xmlns:ns2="c0a5c4db-1f4e-4566-92b8-757e30943da3" xmlns:ns3="6949fb63-f702-4061-8a8e-ae90e23dd4cc" targetNamespace="http://schemas.microsoft.com/office/2006/metadata/properties" ma:root="true" ma:fieldsID="29da324008ca98658754c03be7a2183c" ns2:_="" ns3:_="">
    <xsd:import namespace="c0a5c4db-1f4e-4566-92b8-757e30943da3"/>
    <xsd:import namespace="6949fb63-f702-4061-8a8e-ae90e23dd4cc"/>
    <xsd:element name="properties">
      <xsd:complexType>
        <xsd:sequence>
          <xsd:element name="documentManagement">
            <xsd:complexType>
              <xsd:all>
                <xsd:element ref="ns2:Activitydescription" minOccurs="0"/>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MediaServiceLocation"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a5c4db-1f4e-4566-92b8-757e30943da3" elementFormDefault="qualified">
    <xsd:import namespace="http://schemas.microsoft.com/office/2006/documentManagement/types"/>
    <xsd:import namespace="http://schemas.microsoft.com/office/infopath/2007/PartnerControls"/>
    <xsd:element name="Activitydescription" ma:index="8" nillable="true" ma:displayName="Activity description" ma:description="2025 Agent Management Process" ma:format="Dropdown" ma:internalName="Activitydescription">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42a3818-a832-4a51-b9e7-589873073453"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949fb63-f702-4061-8a8e-ae90e23dd4c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6a69d2a0-3724-4437-a403-33d04652a949}" ma:internalName="TaxCatchAll" ma:showField="CatchAllData" ma:web="6949fb63-f702-4061-8a8e-ae90e23dd4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949fb63-f702-4061-8a8e-ae90e23dd4cc" xsi:nil="true"/>
    <Activitydescription xmlns="c0a5c4db-1f4e-4566-92b8-757e30943da3" xsi:nil="true"/>
    <lcf76f155ced4ddcb4097134ff3c332f xmlns="c0a5c4db-1f4e-4566-92b8-757e30943da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AAF1FFF-39E6-4762-8016-5193B97C81F8}"/>
</file>

<file path=customXml/itemProps2.xml><?xml version="1.0" encoding="utf-8"?>
<ds:datastoreItem xmlns:ds="http://schemas.openxmlformats.org/officeDocument/2006/customXml" ds:itemID="{6E5926DB-2550-42CD-B916-F2A820685F9B}"/>
</file>

<file path=customXml/itemProps3.xml><?xml version="1.0" encoding="utf-8"?>
<ds:datastoreItem xmlns:ds="http://schemas.openxmlformats.org/officeDocument/2006/customXml" ds:itemID="{6F5684B5-0CBC-4E7C-80D8-E0693D32984D}"/>
</file>

<file path=docProps/app.xml><?xml version="1.0" encoding="utf-8"?>
<Properties xmlns="http://schemas.openxmlformats.org/officeDocument/2006/extended-properties" xmlns:vt="http://schemas.openxmlformats.org/officeDocument/2006/docPropsVTypes">
  <Template/>
  <TotalTime>21321</TotalTime>
  <Words>1241</Words>
  <Application>Microsoft Office PowerPoint</Application>
  <PresentationFormat>Widescreen</PresentationFormat>
  <Paragraphs>129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Arial</vt:lpstr>
      <vt:lpstr>Avenir Heavy</vt:lpstr>
      <vt:lpstr>Avenir Medium</vt:lpstr>
      <vt:lpstr>Calibri</vt:lpstr>
      <vt:lpstr>Wingdings</vt:lpstr>
      <vt:lpstr>Blank</vt:lpstr>
      <vt:lpstr>MSC  CYBER LAW, POLICY AND ETHICS  DBS-LAW, DBS-BUS &amp; CS&amp;C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Abertay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Conceiving a new interpretation of equality:  Protection and rights for those engaged in assisted reproduction</dc:title>
  <dc:creator>Michelle Weldon-Johns;a.mckay@abertay.ac.uk</dc:creator>
  <cp:lastModifiedBy>Annelize McKay</cp:lastModifiedBy>
  <cp:revision>708</cp:revision>
  <cp:lastPrinted>2019-03-05T12:33:04Z</cp:lastPrinted>
  <dcterms:created xsi:type="dcterms:W3CDTF">2017-08-09T12:21:41Z</dcterms:created>
  <dcterms:modified xsi:type="dcterms:W3CDTF">2026-05-25T19:49:06Z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0x010100D80137495A9A0D49AF04CFAD9DCE3081</vt:lpwstr>
  </property>
</Properties>
</file>