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?>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3"/>
    <p:sldId id="273" r:id="rId4"/>
    <p:sldId id="275" r:id="rId5"/>
    <p:sldId id="281" r:id="rId6"/>
    <p:sldId id="283" r:id="rId7"/>
    <p:sldId id="279" r:id="rId8"/>
    <p:sldId id="280" r:id="rId9"/>
    <p:sldId id="27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668BA5B-451E-4E6B-9DD1-79E8B3BA98FE}">
          <p14:sldIdLst>
            <p14:sldId id="257"/>
            <p14:sldId id="273"/>
            <p14:sldId id="275"/>
            <p14:sldId id="281"/>
            <p14:sldId id="283"/>
            <p14:sldId id="279"/>
            <p14:sldId id="280"/>
          </p14:sldIdLst>
        </p14:section>
        <p14:section name="Untitled Section" id="{38365CD9-E463-40D3-9FCA-E2D8343191DE}">
          <p14:sldIdLst>
            <p14:sldId id="27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CAE"/>
    <a:srgbClr val="FCFBFB"/>
    <a:srgbClr val="FBFAFA"/>
    <a:srgbClr val="180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F30B27-8255-4DCB-B8AF-E6A6960A1517}" v="28" dt="2026-05-21T07:24:31.6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447" autoAdjust="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?>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shal Mahat" userId="bd423112-72ab-4e70-8802-fb8dbf10c502" providerId="ADAL" clId="{358801C6-7EC1-4CCE-BA82-DC1BC2C75B5B}"/>
    <pc:docChg chg="undo custSel addSld delSld modSld sldOrd addSection modSection">
      <pc:chgData name="Vishal Mahat" userId="bd423112-72ab-4e70-8802-fb8dbf10c502" providerId="ADAL" clId="{358801C6-7EC1-4CCE-BA82-DC1BC2C75B5B}" dt="2026-06-08T06:06:03.201" v="2648" actId="20577"/>
      <pc:docMkLst>
        <pc:docMk/>
      </pc:docMkLst>
      <pc:sldChg chg="modSp mod ord">
        <pc:chgData name="Vishal Mahat" userId="bd423112-72ab-4e70-8802-fb8dbf10c502" providerId="ADAL" clId="{358801C6-7EC1-4CCE-BA82-DC1BC2C75B5B}" dt="2026-05-21T08:58:20.558" v="2641" actId="20577"/>
        <pc:sldMkLst>
          <pc:docMk/>
          <pc:sldMk cId="156813203" sldId="275"/>
        </pc:sldMkLst>
        <pc:spChg chg="mod">
          <ac:chgData name="Vishal Mahat" userId="bd423112-72ab-4e70-8802-fb8dbf10c502" providerId="ADAL" clId="{358801C6-7EC1-4CCE-BA82-DC1BC2C75B5B}" dt="2026-05-21T08:58:20.558" v="2641" actId="20577"/>
          <ac:spMkLst>
            <pc:docMk/>
            <pc:sldMk cId="156813203" sldId="275"/>
            <ac:spMk id="3" creationId="{7B6206EA-7D1C-9356-D41E-BBF41A6C4E8A}"/>
          </ac:spMkLst>
        </pc:spChg>
      </pc:sldChg>
      <pc:sldChg chg="modSp mod">
        <pc:chgData name="Vishal Mahat" userId="bd423112-72ab-4e70-8802-fb8dbf10c502" providerId="ADAL" clId="{358801C6-7EC1-4CCE-BA82-DC1BC2C75B5B}" dt="2026-06-08T06:06:03.201" v="2648" actId="20577"/>
        <pc:sldMkLst>
          <pc:docMk/>
          <pc:sldMk cId="1477908587" sldId="279"/>
        </pc:sldMkLst>
        <pc:spChg chg="mod">
          <ac:chgData name="Vishal Mahat" userId="bd423112-72ab-4e70-8802-fb8dbf10c502" providerId="ADAL" clId="{358801C6-7EC1-4CCE-BA82-DC1BC2C75B5B}" dt="2026-06-08T06:06:03.201" v="2648" actId="20577"/>
          <ac:spMkLst>
            <pc:docMk/>
            <pc:sldMk cId="1477908587" sldId="279"/>
            <ac:spMk id="3" creationId="{EDAB4C84-6904-13CD-A93E-08D77C396B07}"/>
          </ac:spMkLst>
        </pc:spChg>
      </pc:sldChg>
      <pc:sldChg chg="modSp mod ord">
        <pc:chgData name="Vishal Mahat" userId="bd423112-72ab-4e70-8802-fb8dbf10c502" providerId="ADAL" clId="{358801C6-7EC1-4CCE-BA82-DC1BC2C75B5B}" dt="2026-05-21T07:23:29.634" v="2624"/>
        <pc:sldMkLst>
          <pc:docMk/>
          <pc:sldMk cId="252953239" sldId="281"/>
        </pc:sldMkLst>
        <pc:spChg chg="mod">
          <ac:chgData name="Vishal Mahat" userId="bd423112-72ab-4e70-8802-fb8dbf10c502" providerId="ADAL" clId="{358801C6-7EC1-4CCE-BA82-DC1BC2C75B5B}" dt="2026-05-21T07:23:29.634" v="2624"/>
          <ac:spMkLst>
            <pc:docMk/>
            <pc:sldMk cId="252953239" sldId="281"/>
            <ac:spMk id="3" creationId="{41C10441-7692-C85D-0BCE-D20A7D1F5A96}"/>
          </ac:spMkLst>
        </pc:spChg>
      </pc:sldChg>
      <pc:sldChg chg="modSp add mod">
        <pc:chgData name="Vishal Mahat" userId="bd423112-72ab-4e70-8802-fb8dbf10c502" providerId="ADAL" clId="{358801C6-7EC1-4CCE-BA82-DC1BC2C75B5B}" dt="2026-05-21T07:24:31.658" v="2640"/>
        <pc:sldMkLst>
          <pc:docMk/>
          <pc:sldMk cId="3137802075" sldId="283"/>
        </pc:sldMkLst>
        <pc:spChg chg="mod">
          <ac:chgData name="Vishal Mahat" userId="bd423112-72ab-4e70-8802-fb8dbf10c502" providerId="ADAL" clId="{358801C6-7EC1-4CCE-BA82-DC1BC2C75B5B}" dt="2026-05-20T08:31:24.485" v="2399" actId="20577"/>
          <ac:spMkLst>
            <pc:docMk/>
            <pc:sldMk cId="3137802075" sldId="283"/>
            <ac:spMk id="2" creationId="{81861C9D-1CA4-39C0-FE0A-775C4B61B404}"/>
          </ac:spMkLst>
        </pc:spChg>
        <pc:spChg chg="mod">
          <ac:chgData name="Vishal Mahat" userId="bd423112-72ab-4e70-8802-fb8dbf10c502" providerId="ADAL" clId="{358801C6-7EC1-4CCE-BA82-DC1BC2C75B5B}" dt="2026-05-21T07:24:31.658" v="2640"/>
          <ac:spMkLst>
            <pc:docMk/>
            <pc:sldMk cId="3137802075" sldId="283"/>
            <ac:spMk id="3" creationId="{26393F6B-5B1D-EC22-FD89-4F053D279525}"/>
          </ac:spMkLst>
        </pc:spChg>
      </pc:sldChg>
    </pc:docChg>
  </pc:docChgLst>
</pc:chgInfo>
</file>

<file path=ppt/notesMasters/_rels/notesMaster1.xml.rels><?xml version="1.0" encoding="UTF-8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77AC26-2DD9-426C-8322-3DCEA180A9AA}" type="datetimeFigureOut">
              <a:rPr lang="en-GB" smtClean="0"/>
              <a:t>03/06/2026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82C74F-C628-48DB-A2EC-CB0E7F25D6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505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?>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82C74F-C628-48DB-A2EC-CB0E7F25D69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736119"/>
      </p:ext>
    </p:extLst>
  </p:cSld>
  <p:clrMapOvr>
    <a:masterClrMapping/>
  </p:clrMapOvr>
</p:notes>
</file>

<file path=ppt/slideLayouts/_rels/slideLayout1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B5282-9F83-9EB4-7B04-C9A8A6FC3C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3E2C0F-5990-04DD-8DBC-CF40E90084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1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36714B-68A1-F5FC-B61D-C32976B51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FF727-5999-46A2-B000-178636B2143A}" type="datetimeFigureOut">
              <a:rPr lang="en-GB" smtClean="0"/>
              <a:t>03/06/2026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C7CD09-387F-51EE-547C-2AA26A607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B8B06B-CC8A-4167-6B8B-D5A49E2DC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DE7FE-AB14-4D8A-8527-6A2732CBAB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052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4CE4B-DA67-A7C4-A114-7A865D5BB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12E59A-967B-51B6-B5E8-ED2C13EB07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411E5-FA57-DC5E-841A-CA6F3F4E2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FF727-5999-46A2-B000-178636B2143A}" type="datetimeFigureOut">
              <a:rPr lang="en-GB" smtClean="0"/>
              <a:t>03/06/2026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89329D-1B4E-84A3-91B1-2648DD035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677378-F9E3-956B-C530-C24940EB9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DE7FE-AB14-4D8A-8527-6A2732CBAB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714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466803-0370-5DB4-7936-9C63463665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15D0B5-AD6C-FF91-85D7-67A01DDA25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0BD80B-BB9A-35EF-7740-56BB67ED3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FF727-5999-46A2-B000-178636B2143A}" type="datetimeFigureOut">
              <a:rPr lang="en-GB" smtClean="0"/>
              <a:t>03/06/2026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86E855-ADDB-0AF4-8F83-5A835B3F6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30DEBA-9532-205D-9825-61878D1E5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DE7FE-AB14-4D8A-8527-6A2732CBAB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042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97368-93F6-EFAE-256E-FC0042966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73F052-281B-A967-4B25-186BD7AA56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DE436-CDAD-4199-1F28-AABADEA96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FF727-5999-46A2-B000-178636B2143A}" type="datetimeFigureOut">
              <a:rPr lang="en-GB" smtClean="0"/>
              <a:t>03/06/2026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25E28A-3896-7236-3FAD-CB5A9D38E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45DAC6-5A39-52CD-50CF-DD09E5E02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DE7FE-AB14-4D8A-8527-6A2732CBAB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7057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9509D-F709-C987-D666-85746D76A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EA1DEF-EA3A-7BE4-96F2-5919F884B1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11" indent="0">
              <a:buNone/>
              <a:defRPr sz="1801">
                <a:solidFill>
                  <a:schemeClr val="tx1">
                    <a:tint val="82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0DB4CC-0B4B-6687-18EE-7EC0EAA4A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FF727-5999-46A2-B000-178636B2143A}" type="datetimeFigureOut">
              <a:rPr lang="en-GB" smtClean="0"/>
              <a:t>03/06/2026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22D333-DC6D-27BA-6741-C584E5F24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E5AAD-8BBF-12ED-3E2E-0B5DC8108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DE7FE-AB14-4D8A-8527-6A2732CBAB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2111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881CD-DA1B-2CEF-0831-828D20288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C53DF4-E9AC-2781-161F-AC172A7F2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B495C1-2A3F-4760-BE07-3F6F71A169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F3E056-294F-FBB6-02DC-B6334A83E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FF727-5999-46A2-B000-178636B2143A}" type="datetimeFigureOut">
              <a:rPr lang="en-GB" smtClean="0"/>
              <a:t>03/06/2026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9CA3C5-6002-EFFE-1AED-33BECB908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7C70C7-EFDC-A020-2F2C-EFF50B015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DE7FE-AB14-4D8A-8527-6A2732CBAB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88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E3702-2359-DAEF-A451-12E676BAD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8BAD6A-8667-0BC2-477D-E0FAE8143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6EF408-8D10-D9DC-7BF2-C0B19449CE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A37432-04B0-6568-E558-D813CAF960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7B83AF-15BB-7ACA-DB78-D45CDA208F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6F7EE1-C1FE-B61A-5BF7-4551C461E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FF727-5999-46A2-B000-178636B2143A}" type="datetimeFigureOut">
              <a:rPr lang="en-GB" smtClean="0"/>
              <a:t>03/06/2026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625661-CDC8-9542-B731-39BE65517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30F4D2-13BF-932B-4B0C-A28BBD9E3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DE7FE-AB14-4D8A-8527-6A2732CBAB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7026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5F996-EF22-B513-41C0-9085C342C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9BD6F0-54A6-067B-635C-C3D02885A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FF727-5999-46A2-B000-178636B2143A}" type="datetimeFigureOut">
              <a:rPr lang="en-GB" smtClean="0"/>
              <a:t>03/06/2026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B1D981-80FD-C44B-A3FE-C315FA8EC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F99637-AD39-3441-D8CA-D56632A1F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DE7FE-AB14-4D8A-8527-6A2732CBAB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8803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8C8696-3692-1743-757E-BB3EE7AD3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FF727-5999-46A2-B000-178636B2143A}" type="datetimeFigureOut">
              <a:rPr lang="en-GB" smtClean="0"/>
              <a:t>03/06/2026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AC9B81-0991-4C7B-6D66-BECA95442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AEE58D-F9A9-BF6E-8C67-8C8B0AA19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DE7FE-AB14-4D8A-8527-6A2732CBAB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712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842DC-62FC-FDE4-BAFF-F21281B69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4CDF1-6A08-E1CB-934F-56E0AB1FF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C3E1D8-10CB-CAB5-1944-BC44EA30E8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FA45B0-0D21-4070-6D80-217B664A6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FF727-5999-46A2-B000-178636B2143A}" type="datetimeFigureOut">
              <a:rPr lang="en-GB" smtClean="0"/>
              <a:t>03/06/2026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7F1355-FEC5-F101-A8C3-E8C69BB29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AF7CA9-3E66-B369-368C-B1AAE0992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DE7FE-AB14-4D8A-8527-6A2732CBAB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21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179B4-08DA-5A68-0EE9-C28AC9F0C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F4478C-5F1A-9516-E175-05304E7179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0A6EEA-C8BB-AA89-A218-2A6072BC36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6F2A5D-876B-D7BC-D1AE-EF1B5B479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FF727-5999-46A2-B000-178636B2143A}" type="datetimeFigureOut">
              <a:rPr lang="en-GB" smtClean="0"/>
              <a:t>03/06/2026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E383C3-EE2A-CE04-34B5-324CD92C0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0A9060-E9D8-C3EA-D59C-63118859B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DE7FE-AB14-4D8A-8527-6A2732CBAB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853061"/>
      </p:ext>
    </p:extLst>
  </p:cSld>
  <p:clrMapOvr>
    <a:masterClrMapping/>
  </p:clrMapOvr>
</p:sldLayout>
</file>

<file path=ppt/slideMasters/_rels/slideMaster1.xml.rels><?xml version="1.0" encoding="UTF-8"?>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68B923-81CE-D623-62DC-8991E920E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EB3E7E-21B1-0E03-425C-7AAA09A2AE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257B13-4E3E-13A3-2C1E-D76AFB7798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0FF727-5999-46A2-B000-178636B2143A}" type="datetimeFigureOut">
              <a:rPr lang="en-GB" smtClean="0"/>
              <a:t>03/06/2026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422B3F-5B94-6620-8D67-2DAF5DBCB3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535368-4AD5-C218-2FAF-B93AA04590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EDE7FE-AB14-4D8A-8527-6A2732CBAB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2163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4" indent="-228604" algn="l" defTabSz="914411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5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1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7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8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4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2.xml.rels><?xml version="1.0" encoding="UTF-8"?>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92054C-56CE-E559-3696-BEB190A5130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130"/>
          <a:stretch/>
        </p:blipFill>
        <p:spPr>
          <a:xfrm>
            <a:off x="84084" y="2227614"/>
            <a:ext cx="12192000" cy="4048194"/>
          </a:xfrm>
          <a:prstGeom prst="rect">
            <a:avLst/>
          </a:prstGeom>
        </p:spPr>
      </p:pic>
      <p:pic>
        <p:nvPicPr>
          <p:cNvPr id="1026" name="Picture 2" descr="European Union Flag Free Stock Photo - Public Domain Pictures">
            <a:extLst>
              <a:ext uri="{FF2B5EF4-FFF2-40B4-BE49-F238E27FC236}">
                <a16:creationId xmlns:a16="http://schemas.microsoft.com/office/drawing/2014/main" id="{BF3CB9D2-C2A8-0EA1-0F4D-DFA791426A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0" t="19047" r="2479" b="19120"/>
          <a:stretch/>
        </p:blipFill>
        <p:spPr bwMode="auto">
          <a:xfrm>
            <a:off x="2311122" y="1715503"/>
            <a:ext cx="633045" cy="411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60441C4-1A40-527A-2C62-7B3E75C33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810" y="1715503"/>
            <a:ext cx="633045" cy="415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black background with brown text  AI-generated content may be incorrect.">
            <a:extLst>
              <a:ext uri="{FF2B5EF4-FFF2-40B4-BE49-F238E27FC236}">
                <a16:creationId xmlns:a16="http://schemas.microsoft.com/office/drawing/2014/main" id="{2EE7C20C-35E9-268F-646B-218BC2EF69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179" y="-313750"/>
            <a:ext cx="5267646" cy="193583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121560A-2042-BB7E-E36A-A2C5CAEFAB91}"/>
              </a:ext>
            </a:extLst>
          </p:cNvPr>
          <p:cNvSpPr txBox="1"/>
          <p:nvPr/>
        </p:nvSpPr>
        <p:spPr>
          <a:xfrm>
            <a:off x="2837794" y="1037312"/>
            <a:ext cx="6684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180E00"/>
                </a:solidFill>
              </a:rPr>
              <a:t>Global Map</a:t>
            </a:r>
            <a:endParaRPr lang="en-GB" sz="3200" b="1" dirty="0">
              <a:solidFill>
                <a:srgbClr val="180E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775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27BF2-87AB-0140-254D-E1BC2C2E9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ICAS Centers/</a:t>
            </a:r>
            <a:br>
              <a:rPr lang="en-US" b="1" dirty="0"/>
            </a:br>
            <a:r>
              <a:rPr lang="en-US" b="1" dirty="0"/>
              <a:t xml:space="preserve"> Integrated CAS (UG)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CE2A2-A85F-A378-E78B-66B941509A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dirty="0" err="1"/>
              <a:t>OnCampus</a:t>
            </a:r>
            <a:r>
              <a:rPr lang="en-US" dirty="0"/>
              <a:t xml:space="preserve"> LSBU</a:t>
            </a:r>
          </a:p>
          <a:p>
            <a:r>
              <a:rPr lang="en-US" dirty="0" err="1"/>
              <a:t>OnCampus</a:t>
            </a:r>
            <a:r>
              <a:rPr lang="en-US" dirty="0"/>
              <a:t xml:space="preserve"> Aston</a:t>
            </a:r>
          </a:p>
          <a:p>
            <a:r>
              <a:rPr lang="en-US" dirty="0" err="1"/>
              <a:t>OnCampus</a:t>
            </a:r>
            <a:r>
              <a:rPr lang="en-US" dirty="0"/>
              <a:t xml:space="preserve"> Sunderland</a:t>
            </a:r>
          </a:p>
          <a:p>
            <a:r>
              <a:rPr lang="en-US" dirty="0" err="1"/>
              <a:t>OnCampus</a:t>
            </a:r>
            <a:r>
              <a:rPr lang="en-US" dirty="0"/>
              <a:t xml:space="preserve"> Hull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1600" b="1" dirty="0">
                <a:highlight>
                  <a:srgbClr val="FFECAE"/>
                </a:highlight>
              </a:rPr>
              <a:t xml:space="preserve">English requirement center wise and ER from next page . . </a:t>
            </a:r>
            <a:r>
              <a:rPr lang="en-US" sz="1600" b="1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308F8C-D389-42AE-4DFC-B7A874E08F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679" y="0"/>
            <a:ext cx="49553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88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22406-372B-933A-D8DC-8D6291FFB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OnCampus</a:t>
            </a:r>
            <a:r>
              <a:rPr lang="en-US" dirty="0"/>
              <a:t xml:space="preserve"> LSBU UG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6206EA-7D1C-9356-D41E-BBF41A6C4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9716" y="1183367"/>
            <a:ext cx="10515600" cy="567463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dirty="0"/>
              <a:t xml:space="preserve">Fee IY1 </a:t>
            </a:r>
          </a:p>
          <a:p>
            <a:r>
              <a:rPr lang="en-US" sz="2000" dirty="0"/>
              <a:t xml:space="preserve">1st Year: Gross Fee  £ 17460 and  £5,500 scholarship→ Final tuition fee: £11960 + 450 Registration cost = £ 12400  (After scholarship) (before </a:t>
            </a:r>
            <a:r>
              <a:rPr lang="en-US" sz="2000" b="1" dirty="0"/>
              <a:t>CAS 60% fee deposit (</a:t>
            </a:r>
            <a:r>
              <a:rPr lang="en-US" sz="2000" dirty="0"/>
              <a:t xml:space="preserve">£ </a:t>
            </a:r>
            <a:r>
              <a:rPr lang="en-US" sz="2000" b="1" dirty="0"/>
              <a:t xml:space="preserve">7440) </a:t>
            </a:r>
            <a:r>
              <a:rPr lang="en-US" sz="2000" dirty="0"/>
              <a:t>before CAS and rest after enrollment before 2</a:t>
            </a:r>
            <a:r>
              <a:rPr lang="en-US" sz="2000" baseline="30000" dirty="0"/>
              <a:t>nd</a:t>
            </a:r>
            <a:r>
              <a:rPr lang="en-US" sz="2000" dirty="0"/>
              <a:t xml:space="preserve"> semester)</a:t>
            </a:r>
          </a:p>
          <a:p>
            <a:r>
              <a:rPr lang="en-US" sz="2000" dirty="0"/>
              <a:t xml:space="preserve">2nd Year: Gross Fee  £ 17500 and £5,000 scholarship→ Final tuition fee: £12,500 (After scholarship) </a:t>
            </a:r>
          </a:p>
          <a:p>
            <a:r>
              <a:rPr lang="en-US" sz="2000" dirty="0"/>
              <a:t>3</a:t>
            </a:r>
            <a:r>
              <a:rPr lang="en-US" sz="2000" baseline="30000" dirty="0"/>
              <a:t>rd</a:t>
            </a:r>
            <a:r>
              <a:rPr lang="en-US" sz="2000" dirty="0"/>
              <a:t xml:space="preserve"> Year: Gross Fee  £ 17500</a:t>
            </a:r>
          </a:p>
          <a:p>
            <a:pPr marL="0" indent="0">
              <a:buNone/>
            </a:pPr>
            <a:r>
              <a:rPr lang="en-US" sz="2000" dirty="0"/>
              <a:t>Requirement:</a:t>
            </a:r>
          </a:p>
          <a:p>
            <a:r>
              <a:rPr lang="en-US" sz="2000" dirty="0" err="1"/>
              <a:t>Gpa</a:t>
            </a:r>
            <a:r>
              <a:rPr lang="en-US" sz="2000" dirty="0"/>
              <a:t xml:space="preserve"> 2.3 for International Year One (IY1) and 2.0 </a:t>
            </a:r>
            <a:r>
              <a:rPr lang="en-US" sz="2000" dirty="0" err="1"/>
              <a:t>gpa</a:t>
            </a:r>
            <a:r>
              <a:rPr lang="en-US" sz="2000" dirty="0"/>
              <a:t xml:space="preserve"> for Undergraduate (4yrs) </a:t>
            </a:r>
          </a:p>
          <a:p>
            <a:r>
              <a:rPr lang="en-US" sz="2000" dirty="0"/>
              <a:t>GAP 3 years accepted from 2023</a:t>
            </a:r>
          </a:p>
          <a:p>
            <a:r>
              <a:rPr lang="en-US" sz="2000" dirty="0"/>
              <a:t xml:space="preserve"> Duolingo English Test (DET) accepted — minimum overall score of 105, with no section below 105/</a:t>
            </a:r>
          </a:p>
          <a:p>
            <a:r>
              <a:rPr lang="en-US" sz="2000" dirty="0"/>
              <a:t xml:space="preserve"> </a:t>
            </a:r>
            <a:r>
              <a:rPr lang="en-US" sz="2000" dirty="0" err="1"/>
              <a:t>Ietls</a:t>
            </a:r>
            <a:r>
              <a:rPr lang="en-US" sz="2000" dirty="0"/>
              <a:t xml:space="preserve"> 5.5 no less than 5.5 and Pte 59 no less than 59</a:t>
            </a:r>
          </a:p>
          <a:p>
            <a:r>
              <a:rPr lang="en-US" sz="2000" dirty="0">
                <a:highlight>
                  <a:srgbClr val="FFFF00"/>
                </a:highlight>
              </a:rPr>
              <a:t>No Math subject required in class 11/12 for Computer Science.</a:t>
            </a:r>
          </a:p>
          <a:p>
            <a:r>
              <a:rPr lang="en-US" sz="2000" dirty="0"/>
              <a:t>English Waiver for Indian Board CBSE Board 65 and rest Indian board 70 in English in grade</a:t>
            </a:r>
          </a:p>
          <a:p>
            <a:r>
              <a:rPr lang="en-US" sz="2000" dirty="0"/>
              <a:t>Subject Majorly = Business and Computer for sept 26</a:t>
            </a:r>
            <a:br>
              <a:rPr lang="en-US" sz="1800" dirty="0"/>
            </a:b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6813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3DA0C-A4A9-7E14-6662-DE4E3EC8F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OnCampus</a:t>
            </a:r>
            <a:r>
              <a:rPr lang="en-US" dirty="0"/>
              <a:t xml:space="preserve"> Hull UG 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C10441-7692-C85D-0BCE-D20A7D1F5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121229"/>
            <a:ext cx="10515600" cy="505573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dirty="0"/>
              <a:t xml:space="preserve">Fee IY1 </a:t>
            </a:r>
          </a:p>
          <a:p>
            <a:r>
              <a:rPr lang="en-US" sz="2000" dirty="0"/>
              <a:t xml:space="preserve">1st Year: Gross Fee  £16980 and £5,980 scholarship→ Final tuition fee: £11450 (After scholarship and including registration cost of 450 pounds) (before </a:t>
            </a:r>
            <a:r>
              <a:rPr lang="en-US" sz="2000" b="1" dirty="0"/>
              <a:t>CAS 60% fee deposit (</a:t>
            </a:r>
            <a:r>
              <a:rPr lang="en-US" sz="2000" dirty="0"/>
              <a:t xml:space="preserve">£ </a:t>
            </a:r>
            <a:r>
              <a:rPr lang="en-US" sz="2000" b="1" dirty="0"/>
              <a:t xml:space="preserve">6870) </a:t>
            </a:r>
            <a:r>
              <a:rPr lang="en-US" sz="2000" dirty="0"/>
              <a:t>before CAS and rest after enrollment before 2</a:t>
            </a:r>
            <a:r>
              <a:rPr lang="en-US" sz="2000" baseline="30000" dirty="0"/>
              <a:t>nd</a:t>
            </a:r>
            <a:r>
              <a:rPr lang="en-US" sz="2000" dirty="0"/>
              <a:t xml:space="preserve"> semester)</a:t>
            </a:r>
          </a:p>
          <a:p>
            <a:r>
              <a:rPr lang="en-US" sz="2000" dirty="0"/>
              <a:t>1</a:t>
            </a:r>
            <a:r>
              <a:rPr lang="en-US" sz="2000" baseline="30000" dirty="0"/>
              <a:t>st</a:t>
            </a:r>
            <a:r>
              <a:rPr lang="en-US" sz="2000" dirty="0"/>
              <a:t xml:space="preserve"> year if you pay full fees  £1000 additional scholarship will be added.</a:t>
            </a:r>
          </a:p>
          <a:p>
            <a:r>
              <a:rPr lang="en-US" sz="2000" dirty="0"/>
              <a:t xml:space="preserve">2nd Year: Gross Fee  £18000 and £2,000 scholarship→ Final tuition fee: £16,000 (After scholarship) </a:t>
            </a:r>
          </a:p>
          <a:p>
            <a:r>
              <a:rPr lang="en-US" sz="2000" dirty="0"/>
              <a:t>3</a:t>
            </a:r>
            <a:r>
              <a:rPr lang="en-US" sz="2000" baseline="30000" dirty="0"/>
              <a:t>rd</a:t>
            </a:r>
            <a:r>
              <a:rPr lang="en-US" sz="2000" dirty="0"/>
              <a:t xml:space="preserve"> Year £2,000 scholarship : Gross Fee  £18000 = £16,000 (After scholarship)</a:t>
            </a:r>
          </a:p>
          <a:p>
            <a:pPr marL="0" indent="0">
              <a:buNone/>
            </a:pPr>
            <a:r>
              <a:rPr lang="en-US" sz="2000" dirty="0"/>
              <a:t>Requirement:</a:t>
            </a:r>
          </a:p>
          <a:p>
            <a:r>
              <a:rPr lang="en-US" sz="2000" dirty="0" err="1"/>
              <a:t>Gpa</a:t>
            </a:r>
            <a:r>
              <a:rPr lang="en-US" sz="2000" dirty="0"/>
              <a:t xml:space="preserve"> 2.6 for International Year One (IY1) and 2.0 </a:t>
            </a:r>
            <a:r>
              <a:rPr lang="en-US" sz="2000" dirty="0" err="1"/>
              <a:t>gpa</a:t>
            </a:r>
            <a:r>
              <a:rPr lang="en-US" sz="2000" dirty="0"/>
              <a:t xml:space="preserve"> for Undergraduate (4yrs)</a:t>
            </a:r>
          </a:p>
          <a:p>
            <a:r>
              <a:rPr lang="en-US" sz="2000" dirty="0"/>
              <a:t xml:space="preserve">GAP 3 years accepted from 2023 </a:t>
            </a:r>
          </a:p>
          <a:p>
            <a:r>
              <a:rPr lang="en-US" sz="2000" dirty="0" err="1"/>
              <a:t>Ietls</a:t>
            </a:r>
            <a:r>
              <a:rPr lang="en-US" sz="2000" dirty="0"/>
              <a:t xml:space="preserve"> 5.5 no less than 5.5 and Pte 59 no less than 59</a:t>
            </a:r>
          </a:p>
          <a:p>
            <a:r>
              <a:rPr lang="en-US" sz="2000" dirty="0"/>
              <a:t xml:space="preserve">As Level General English C waiver </a:t>
            </a:r>
          </a:p>
          <a:p>
            <a:r>
              <a:rPr lang="en-US" sz="2000" dirty="0"/>
              <a:t>English Waiver for Indian board 70 in English in grade</a:t>
            </a:r>
          </a:p>
          <a:p>
            <a:r>
              <a:rPr lang="en-US" sz="2000" dirty="0"/>
              <a:t xml:space="preserve">Adult Nursing subject </a:t>
            </a:r>
            <a:r>
              <a:rPr lang="en-US" sz="2000" dirty="0" err="1"/>
              <a:t>icas</a:t>
            </a:r>
            <a:r>
              <a:rPr lang="en-US" sz="2000" dirty="0"/>
              <a:t xml:space="preserve"> (Joint CAS) 4years foundation program and 4 placement year during study and every year 5000 </a:t>
            </a:r>
            <a:r>
              <a:rPr lang="en-US" sz="2000" dirty="0" err="1"/>
              <a:t>pouds</a:t>
            </a:r>
            <a:r>
              <a:rPr lang="en-US" sz="2000" dirty="0"/>
              <a:t xml:space="preserve"> scholarship for Nursing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53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226C72-9A71-4E7A-0CD0-161F27A0EC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61C9D-1CA4-39C0-FE0A-775C4B61B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OnCampus</a:t>
            </a:r>
            <a:r>
              <a:rPr lang="en-US" dirty="0"/>
              <a:t xml:space="preserve"> Hull UG Adult Nursing 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93F6B-5B1D-EC22-FD89-4F053D2795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121229"/>
            <a:ext cx="10297884" cy="493122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Fee UFP (Foundation)</a:t>
            </a:r>
          </a:p>
          <a:p>
            <a:r>
              <a:rPr lang="en-US" dirty="0"/>
              <a:t xml:space="preserve">1st Year: Gross Fee  £17970 and £6980 scholarship→ Final tuition fee: £11430 (After scholarship and including registration cost of 450 pounds) (before </a:t>
            </a:r>
            <a:r>
              <a:rPr lang="en-US" b="1" dirty="0"/>
              <a:t>CAS 60% fee deposit (</a:t>
            </a:r>
            <a:r>
              <a:rPr lang="en-US" dirty="0"/>
              <a:t xml:space="preserve">£ </a:t>
            </a:r>
            <a:r>
              <a:rPr lang="en-US" b="1" dirty="0"/>
              <a:t xml:space="preserve">6858) </a:t>
            </a:r>
            <a:r>
              <a:rPr lang="en-US" dirty="0"/>
              <a:t>before CAS and rest after enrollment before 2</a:t>
            </a:r>
            <a:r>
              <a:rPr lang="en-US" baseline="30000" dirty="0"/>
              <a:t>nd</a:t>
            </a:r>
            <a:r>
              <a:rPr lang="en-US" dirty="0"/>
              <a:t xml:space="preserve"> semester)</a:t>
            </a:r>
          </a:p>
          <a:p>
            <a:r>
              <a:rPr lang="en-US" dirty="0"/>
              <a:t xml:space="preserve">2nd Year: Gross fee is £20,600 – includes a £2,000 ONCAMPUS scholarship and £5,000 NHS funding. Note: The NHS funding is like a loan, but it usually does not need to be paid back =  </a:t>
            </a:r>
            <a:r>
              <a:rPr lang="en-US" dirty="0">
                <a:highlight>
                  <a:srgbClr val="FFFF00"/>
                </a:highlight>
              </a:rPr>
              <a:t xml:space="preserve">£13600 </a:t>
            </a:r>
          </a:p>
          <a:p>
            <a:r>
              <a:rPr lang="en-US" dirty="0"/>
              <a:t xml:space="preserve">3rd Year: Gross fee is £20,600 – includes a £2,000 ONCAMPUS scholarship and £5,000 NHS funding. Note: The NHS funding is like a loan, but it usually does not need to be paid back  =  </a:t>
            </a:r>
            <a:r>
              <a:rPr lang="en-US" dirty="0">
                <a:highlight>
                  <a:srgbClr val="FFFF00"/>
                </a:highlight>
              </a:rPr>
              <a:t xml:space="preserve">£13600 </a:t>
            </a:r>
          </a:p>
          <a:p>
            <a:r>
              <a:rPr lang="en-US" dirty="0"/>
              <a:t xml:space="preserve">4th Year: Gross fee is £20,600 – includes a £2,000 ONCAMPUS scholarship and £5,000 NHS funding. Note: The NHS funding is like a loan, but it usually does not need to be paid back  =  </a:t>
            </a:r>
            <a:r>
              <a:rPr lang="en-US" dirty="0">
                <a:highlight>
                  <a:srgbClr val="FFFF00"/>
                </a:highlight>
              </a:rPr>
              <a:t xml:space="preserve">£13600 </a:t>
            </a:r>
          </a:p>
          <a:p>
            <a:r>
              <a:rPr lang="en-US" dirty="0"/>
              <a:t xml:space="preserve">Requirement:2.0 </a:t>
            </a:r>
            <a:r>
              <a:rPr lang="en-US" dirty="0" err="1"/>
              <a:t>gpa</a:t>
            </a:r>
            <a:r>
              <a:rPr lang="en-US" dirty="0"/>
              <a:t xml:space="preserve"> for Undergraduate (4yrs)</a:t>
            </a:r>
          </a:p>
          <a:p>
            <a:r>
              <a:rPr lang="en-US" dirty="0"/>
              <a:t>GAP 3 years accepted from 2023 IETLS 5.5 no less than 5.5 and Pte 59 no less than 59 for foundation year only but need IETLS 7 no less than 6.5 for University of Hull progression.</a:t>
            </a:r>
          </a:p>
          <a:p>
            <a:r>
              <a:rPr lang="en-US" dirty="0"/>
              <a:t>As Level General English C waiver English Waiver for Indian board 70 in English in grade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802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93C2E-B8A7-9D5A-043B-522E7070D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sz="3900" dirty="0" err="1"/>
              <a:t>OnCampus</a:t>
            </a:r>
            <a:r>
              <a:rPr lang="en-US" sz="3900" dirty="0"/>
              <a:t xml:space="preserve"> Aston UG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B4C84-6904-13CD-A93E-08D77C396B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914" y="636021"/>
            <a:ext cx="11364686" cy="63245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b="1" dirty="0"/>
              <a:t>Fee for IY1</a:t>
            </a:r>
          </a:p>
          <a:p>
            <a:r>
              <a:rPr lang="en-US" sz="2000" dirty="0"/>
              <a:t xml:space="preserve">ER </a:t>
            </a:r>
            <a:r>
              <a:rPr lang="en-US" sz="2000" dirty="0" err="1"/>
              <a:t>Gpa</a:t>
            </a:r>
            <a:r>
              <a:rPr lang="en-US" sz="2000" dirty="0"/>
              <a:t xml:space="preserve"> 2.8 (2.5  </a:t>
            </a:r>
            <a:r>
              <a:rPr lang="en-US" sz="2000" dirty="0" err="1"/>
              <a:t>gpa</a:t>
            </a:r>
            <a:r>
              <a:rPr lang="en-US" sz="2000" dirty="0"/>
              <a:t xml:space="preserve"> onwards can also apply case to approval) for International Year One (IY1) and 2.0 </a:t>
            </a:r>
            <a:r>
              <a:rPr lang="en-US" sz="2000" dirty="0" err="1"/>
              <a:t>gpa</a:t>
            </a:r>
            <a:r>
              <a:rPr lang="en-US" sz="2000" dirty="0"/>
              <a:t xml:space="preserve"> for Undergraduate (4yrs) </a:t>
            </a:r>
          </a:p>
          <a:p>
            <a:r>
              <a:rPr lang="en-US" sz="2000" dirty="0"/>
              <a:t xml:space="preserve">1st Year: Gross Fee  £ 19960  and £6,500 scholarship→ Final tuition fee: £13460 +  £ 450 Registration cost =  £13910 (After scholarship) (before </a:t>
            </a:r>
            <a:r>
              <a:rPr lang="en-US" sz="2000" b="1" dirty="0"/>
              <a:t>CAS 60% fee deposit (</a:t>
            </a:r>
            <a:r>
              <a:rPr lang="en-US" sz="2000" dirty="0"/>
              <a:t xml:space="preserve">£ </a:t>
            </a:r>
            <a:r>
              <a:rPr lang="en-US" sz="2000" b="1" dirty="0"/>
              <a:t xml:space="preserve">8346) </a:t>
            </a:r>
            <a:r>
              <a:rPr lang="en-US" sz="2000" dirty="0"/>
              <a:t>before CAS and rest after enrollment before 2</a:t>
            </a:r>
            <a:r>
              <a:rPr lang="en-US" sz="2000" baseline="30000" dirty="0"/>
              <a:t>nd</a:t>
            </a:r>
            <a:r>
              <a:rPr lang="en-US" sz="2000" dirty="0"/>
              <a:t xml:space="preserve"> semester) </a:t>
            </a:r>
          </a:p>
          <a:p>
            <a:r>
              <a:rPr lang="en-US" sz="2000" dirty="0"/>
              <a:t>2nd Year: : Gross Fee  £ 22000 and £4500 scholarship→ Final tuition fee: £17,500 (After scholarship)</a:t>
            </a:r>
          </a:p>
          <a:p>
            <a:r>
              <a:rPr lang="en-US" sz="2000" dirty="0"/>
              <a:t>3</a:t>
            </a:r>
            <a:r>
              <a:rPr lang="en-US" sz="2000" baseline="30000" dirty="0"/>
              <a:t>rd</a:t>
            </a:r>
            <a:r>
              <a:rPr lang="en-US" sz="2000" dirty="0"/>
              <a:t xml:space="preserve"> Year  : </a:t>
            </a:r>
            <a:r>
              <a:rPr lang="en-US" sz="2000"/>
              <a:t>£22,500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 xml:space="preserve">Or  Placement option </a:t>
            </a:r>
          </a:p>
          <a:p>
            <a:pPr marL="0" indent="0">
              <a:buNone/>
            </a:pPr>
            <a:r>
              <a:rPr lang="en-US" sz="2000" dirty="0"/>
              <a:t>2</a:t>
            </a:r>
            <a:r>
              <a:rPr lang="en-US" sz="2000" baseline="30000" dirty="0"/>
              <a:t>nd</a:t>
            </a:r>
            <a:r>
              <a:rPr lang="en-US" sz="2000" dirty="0"/>
              <a:t xml:space="preserve"> Year: £4500 scholarship→ Final tuition fee: £17,500 (After scholarship)  and apply for Placement year</a:t>
            </a:r>
          </a:p>
          <a:p>
            <a:pPr marL="0" indent="0">
              <a:buNone/>
            </a:pPr>
            <a:r>
              <a:rPr lang="en-US" sz="2000" dirty="0"/>
              <a:t>3</a:t>
            </a:r>
            <a:r>
              <a:rPr lang="en-US" sz="2000" baseline="30000" dirty="0"/>
              <a:t>rd</a:t>
            </a:r>
            <a:r>
              <a:rPr lang="en-US" sz="2000" dirty="0"/>
              <a:t xml:space="preserve"> Year earn 18k to 19k pounds and pay 2500 pounds only fee for placement no education fees.</a:t>
            </a:r>
          </a:p>
          <a:p>
            <a:pPr marL="0" indent="0">
              <a:buNone/>
            </a:pPr>
            <a:r>
              <a:rPr lang="en-US" sz="2000" dirty="0"/>
              <a:t>4</a:t>
            </a:r>
            <a:r>
              <a:rPr lang="en-US" sz="2000" baseline="30000" dirty="0"/>
              <a:t>th</a:t>
            </a:r>
            <a:r>
              <a:rPr lang="en-US" sz="2000" dirty="0"/>
              <a:t xml:space="preserve"> year Full fees 22500 pounds</a:t>
            </a:r>
          </a:p>
          <a:p>
            <a:pPr marL="0" indent="0">
              <a:buNone/>
            </a:pPr>
            <a:r>
              <a:rPr lang="en-US" sz="2000" b="1" dirty="0"/>
              <a:t>Requirement:</a:t>
            </a:r>
          </a:p>
          <a:p>
            <a:r>
              <a:rPr lang="en-US" sz="2000" dirty="0"/>
              <a:t xml:space="preserve">GAP 3 years accepted from 2023 and Duolingo English Test = score of 100 no less then100 and </a:t>
            </a:r>
            <a:r>
              <a:rPr lang="en-US" sz="2000" dirty="0" err="1"/>
              <a:t>Ietls</a:t>
            </a:r>
            <a:r>
              <a:rPr lang="en-US" sz="2000" dirty="0"/>
              <a:t xml:space="preserve"> 5.5 no less than 5.5 and Pte 59 no less than 59</a:t>
            </a:r>
          </a:p>
          <a:p>
            <a:r>
              <a:rPr lang="en-US" sz="2000" dirty="0"/>
              <a:t>English waiver on overall B  in class 12 Nepali board and for Indian board 70 in English in grade</a:t>
            </a:r>
          </a:p>
          <a:p>
            <a:pPr marL="0" indent="0">
              <a:buNone/>
            </a:pPr>
            <a:r>
              <a:rPr lang="en-US" sz="2000" dirty="0">
                <a:highlight>
                  <a:srgbClr val="FFFF00"/>
                </a:highlight>
              </a:rPr>
              <a:t>Triple Crown University and  5 years of career support after graduation.</a:t>
            </a:r>
          </a:p>
          <a:p>
            <a:pPr marL="0" indent="0">
              <a:buNone/>
            </a:pPr>
            <a:endParaRPr lang="en-US" sz="1800" dirty="0"/>
          </a:p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477908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BDAD9-BFD1-8C03-8C9E-232BA60CD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OnCampus</a:t>
            </a:r>
            <a:r>
              <a:rPr lang="en-US" dirty="0"/>
              <a:t xml:space="preserve"> Sunderland UG</a:t>
            </a:r>
            <a:br>
              <a:rPr lang="en-US" dirty="0"/>
            </a:br>
            <a:r>
              <a:rPr lang="en-US" dirty="0"/>
              <a:t xml:space="preserve"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EC9E7-8F6A-A921-652B-BC55FECB2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143000"/>
            <a:ext cx="10515600" cy="51319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 xml:space="preserve">Fee IY1 </a:t>
            </a:r>
          </a:p>
          <a:p>
            <a:r>
              <a:rPr lang="en-US" sz="2000" dirty="0"/>
              <a:t>1st Year: Gross Fee  £15420 and £4,420 scholarship→ Final tuition fee: £11450 (After scholarship) and (After scholarship and including registration cost of 450 pounds)</a:t>
            </a:r>
          </a:p>
          <a:p>
            <a:r>
              <a:rPr lang="en-US" sz="2000" dirty="0"/>
              <a:t xml:space="preserve">2nd Year: Gross Fee  £17500 and £5,000 scholarship→ Final tuition fee: £12500 (After scholarship) </a:t>
            </a:r>
          </a:p>
          <a:p>
            <a:r>
              <a:rPr lang="en-US" sz="2000" dirty="0"/>
              <a:t>3</a:t>
            </a:r>
            <a:r>
              <a:rPr lang="en-US" sz="2000" baseline="30000" dirty="0"/>
              <a:t>rd</a:t>
            </a:r>
            <a:r>
              <a:rPr lang="en-US" sz="2000" dirty="0"/>
              <a:t xml:space="preserve"> Year: Gross Fee  £17500 and  £5,000 scholarship : £12,500 (After scholarship)</a:t>
            </a:r>
          </a:p>
          <a:p>
            <a:pPr marL="0" indent="0">
              <a:buNone/>
            </a:pPr>
            <a:r>
              <a:rPr lang="en-US" sz="2000" dirty="0"/>
              <a:t>Requirement:</a:t>
            </a:r>
          </a:p>
          <a:p>
            <a:r>
              <a:rPr lang="en-US" sz="2000" dirty="0" err="1"/>
              <a:t>Gpa</a:t>
            </a:r>
            <a:r>
              <a:rPr lang="en-US" sz="2000" dirty="0"/>
              <a:t xml:space="preserve"> 2.2 for International Year One (IY1) and 2.0 </a:t>
            </a:r>
            <a:r>
              <a:rPr lang="en-US" sz="2000" dirty="0" err="1"/>
              <a:t>gpa</a:t>
            </a:r>
            <a:r>
              <a:rPr lang="en-US" sz="2000" dirty="0"/>
              <a:t xml:space="preserve"> for Undergraduate (4yrs) </a:t>
            </a:r>
          </a:p>
          <a:p>
            <a:r>
              <a:rPr lang="en-US" sz="2000" dirty="0"/>
              <a:t>No pre CAS interview</a:t>
            </a:r>
          </a:p>
          <a:p>
            <a:r>
              <a:rPr lang="en-US" sz="2000" dirty="0"/>
              <a:t xml:space="preserve">GAP 3 years accepted from 2023 </a:t>
            </a:r>
          </a:p>
          <a:p>
            <a:r>
              <a:rPr lang="en-US" sz="2000" dirty="0" err="1"/>
              <a:t>Ietls</a:t>
            </a:r>
            <a:r>
              <a:rPr lang="en-US" sz="2000" dirty="0"/>
              <a:t xml:space="preserve"> 5.5 no less than 5.5 and Pte 59 no less than 59</a:t>
            </a:r>
          </a:p>
          <a:p>
            <a:r>
              <a:rPr lang="en-US" sz="2000" dirty="0"/>
              <a:t xml:space="preserve">English waiver on overall B  in class 12 Nepali board (English Interview with </a:t>
            </a:r>
            <a:r>
              <a:rPr lang="en-US" sz="2000" dirty="0" err="1"/>
              <a:t>OnCampus</a:t>
            </a:r>
            <a:r>
              <a:rPr lang="en-US" sz="2000" dirty="0"/>
              <a:t xml:space="preserve"> conversation based has to be passed to get English waiver)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071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F1A89-9282-8164-466B-4F9766974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 xml:space="preserve">Visa Refusal cases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A8C12-D252-776B-26AE-39A00F6469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accept students with past visa refusals from the USA, and also Australia, and Canada</a:t>
            </a:r>
          </a:p>
        </p:txBody>
      </p:sp>
    </p:spTree>
    <p:extLst>
      <p:ext uri="{BB962C8B-B14F-4D97-AF65-F5344CB8AC3E}">
        <p14:creationId xmlns:p14="http://schemas.microsoft.com/office/powerpoint/2010/main" val="24347390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58b0b9cd-9e5b-476d-81c5-d33d4f29b317}" enabled="0" method="" siteId="{58b0b9cd-9e5b-476d-81c5-d33d4f29b31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150033</TotalTime>
  <Words>1054</Words>
  <Application>Microsoft Office PowerPoint</Application>
  <PresentationFormat>Widescreen</PresentationFormat>
  <Paragraphs>83</Paragraphs>
  <Slides>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Aptos</vt:lpstr>
      <vt:lpstr>Aptos Display</vt:lpstr>
      <vt:lpstr>Arial</vt:lpstr>
      <vt:lpstr>Office Theme</vt:lpstr>
      <vt:lpstr>Packager Shell Object</vt:lpstr>
      <vt:lpstr>PowerPoint Presentation</vt:lpstr>
      <vt:lpstr>PowerPoint Presentation</vt:lpstr>
      <vt:lpstr>ICAS Centers/  Integrated CAS (UG)</vt:lpstr>
      <vt:lpstr>OnCampus LSBU UG </vt:lpstr>
      <vt:lpstr>OnCampus Hull UG   </vt:lpstr>
      <vt:lpstr>OnCampus Hull UG Adult Nursing   </vt:lpstr>
      <vt:lpstr>OnCampus Aston UG </vt:lpstr>
      <vt:lpstr>OnCampus Sunderland UG  </vt:lpstr>
      <vt:lpstr>Visa Refusal cases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Usman Dastgir</dc:creator>
  <cp:lastModifiedBy>Vishal Mahat</cp:lastModifiedBy>
  <cp:revision>8</cp:revision>
  <dcterms:created xsi:type="dcterms:W3CDTF">2025-04-09T05:34:45Z</dcterms:created>
  <dcterms:modified xsi:type="dcterms:W3CDTF">2026-06-08T06:06:04Z</dcterms:modified>
</cp:coreProperties>
</file>